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286" r:id="rId4"/>
    <p:sldId id="287" r:id="rId5"/>
    <p:sldId id="288" r:id="rId6"/>
    <p:sldId id="290" r:id="rId7"/>
    <p:sldId id="291" r:id="rId8"/>
    <p:sldId id="292" r:id="rId9"/>
    <p:sldId id="295" r:id="rId10"/>
    <p:sldId id="354" r:id="rId11"/>
    <p:sldId id="355" r:id="rId12"/>
    <p:sldId id="296" r:id="rId13"/>
    <p:sldId id="293" r:id="rId14"/>
    <p:sldId id="294" r:id="rId15"/>
    <p:sldId id="303" r:id="rId16"/>
    <p:sldId id="302" r:id="rId17"/>
    <p:sldId id="304" r:id="rId18"/>
    <p:sldId id="356" r:id="rId19"/>
    <p:sldId id="305" r:id="rId20"/>
    <p:sldId id="308" r:id="rId21"/>
    <p:sldId id="309" r:id="rId22"/>
    <p:sldId id="311" r:id="rId23"/>
    <p:sldId id="310" r:id="rId24"/>
    <p:sldId id="312" r:id="rId25"/>
    <p:sldId id="313" r:id="rId26"/>
    <p:sldId id="314" r:id="rId27"/>
    <p:sldId id="315" r:id="rId28"/>
    <p:sldId id="316" r:id="rId29"/>
    <p:sldId id="341" r:id="rId30"/>
    <p:sldId id="340" r:id="rId31"/>
    <p:sldId id="317" r:id="rId32"/>
    <p:sldId id="318" r:id="rId33"/>
    <p:sldId id="319" r:id="rId34"/>
    <p:sldId id="321" r:id="rId35"/>
    <p:sldId id="320" r:id="rId36"/>
    <p:sldId id="322" r:id="rId37"/>
    <p:sldId id="323" r:id="rId38"/>
    <p:sldId id="324" r:id="rId39"/>
    <p:sldId id="325" r:id="rId40"/>
    <p:sldId id="326" r:id="rId41"/>
    <p:sldId id="327" r:id="rId42"/>
    <p:sldId id="329" r:id="rId43"/>
    <p:sldId id="330" r:id="rId44"/>
    <p:sldId id="331" r:id="rId45"/>
    <p:sldId id="332" r:id="rId46"/>
    <p:sldId id="351" r:id="rId47"/>
    <p:sldId id="338" r:id="rId48"/>
    <p:sldId id="333" r:id="rId49"/>
    <p:sldId id="334" r:id="rId50"/>
    <p:sldId id="350" r:id="rId51"/>
    <p:sldId id="339" r:id="rId52"/>
    <p:sldId id="336" r:id="rId53"/>
    <p:sldId id="337" r:id="rId54"/>
    <p:sldId id="342" r:id="rId55"/>
    <p:sldId id="343" r:id="rId56"/>
    <p:sldId id="344" r:id="rId57"/>
    <p:sldId id="345" r:id="rId58"/>
    <p:sldId id="347" r:id="rId59"/>
    <p:sldId id="353" r:id="rId60"/>
    <p:sldId id="349" r:id="rId61"/>
    <p:sldId id="283" r:id="rId62"/>
    <p:sldId id="285" r:id="rId63"/>
    <p:sldId id="284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A56E"/>
    <a:srgbClr val="1A2A4A"/>
    <a:srgbClr val="FF4000"/>
    <a:srgbClr val="FFC000"/>
    <a:srgbClr val="7FFF00"/>
    <a:srgbClr val="00FFFF"/>
    <a:srgbClr val="7F00FF"/>
    <a:srgbClr val="FF007F"/>
    <a:srgbClr val="FF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99" autoAdjust="0"/>
    <p:restoredTop sz="94660"/>
  </p:normalViewPr>
  <p:slideViewPr>
    <p:cSldViewPr>
      <p:cViewPr varScale="1">
        <p:scale>
          <a:sx n="71" d="100"/>
          <a:sy n="71" d="100"/>
        </p:scale>
        <p:origin x="-126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589538-D1B2-4252-9995-A7318BB3FFC0}" type="datetimeFigureOut">
              <a:rPr lang="en-US" smtClean="0"/>
              <a:pPr/>
              <a:t>2017-10-20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6E6AF7-F617-4F28-BA44-DC07823FA2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967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6AF7-F617-4F28-BA44-DC07823FA28E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6AF7-F617-4F28-BA44-DC07823FA28E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6AF7-F617-4F28-BA44-DC07823FA28E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6AF7-F617-4F28-BA44-DC07823FA28E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6AF7-F617-4F28-BA44-DC07823FA28E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6AF7-F617-4F28-BA44-DC07823FA28E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6AF7-F617-4F28-BA44-DC07823FA28E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6AF7-F617-4F28-BA44-DC07823FA28E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6AF7-F617-4F28-BA44-DC07823FA28E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6AF7-F617-4F28-BA44-DC07823FA28E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6AF7-F617-4F28-BA44-DC07823FA28E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6AF7-F617-4F28-BA44-DC07823FA28E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6AF7-F617-4F28-BA44-DC07823FA28E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6AF7-F617-4F28-BA44-DC07823FA28E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6AF7-F617-4F28-BA44-DC07823FA28E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6AF7-F617-4F28-BA44-DC07823FA28E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6AF7-F617-4F28-BA44-DC07823FA28E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6AF7-F617-4F28-BA44-DC07823FA28E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6AF7-F617-4F28-BA44-DC07823FA28E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6AF7-F617-4F28-BA44-DC07823FA28E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6AF7-F617-4F28-BA44-DC07823FA28E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6AF7-F617-4F28-BA44-DC07823FA28E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6AF7-F617-4F28-BA44-DC07823FA28E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6AF7-F617-4F28-BA44-DC07823FA28E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6AF7-F617-4F28-BA44-DC07823FA28E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6AF7-F617-4F28-BA44-DC07823FA28E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6AF7-F617-4F28-BA44-DC07823FA28E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6AF7-F617-4F28-BA44-DC07823FA28E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6AF7-F617-4F28-BA44-DC07823FA28E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6AF7-F617-4F28-BA44-DC07823FA28E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6AF7-F617-4F28-BA44-DC07823FA28E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6AF7-F617-4F28-BA44-DC07823FA28E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6AF7-F617-4F28-BA44-DC07823FA28E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6AF7-F617-4F28-BA44-DC07823FA28E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6AF7-F617-4F28-BA44-DC07823FA28E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6AF7-F617-4F28-BA44-DC07823FA28E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6AF7-F617-4F28-BA44-DC07823FA28E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6AF7-F617-4F28-BA44-DC07823FA28E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6AF7-F617-4F28-BA44-DC07823FA28E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6AF7-F617-4F28-BA44-DC07823FA28E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6AF7-F617-4F28-BA44-DC07823FA28E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6AF7-F617-4F28-BA44-DC07823FA28E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6AF7-F617-4F28-BA44-DC07823FA28E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6AF7-F617-4F28-BA44-DC07823FA28E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6AF7-F617-4F28-BA44-DC07823FA28E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6AF7-F617-4F28-BA44-DC07823FA28E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6AF7-F617-4F28-BA44-DC07823FA28E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6AF7-F617-4F28-BA44-DC07823FA28E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6AF7-F617-4F28-BA44-DC07823FA28E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6AF7-F617-4F28-BA44-DC07823FA28E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6AF7-F617-4F28-BA44-DC07823FA28E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6AF7-F617-4F28-BA44-DC07823FA28E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6AF7-F617-4F28-BA44-DC07823FA28E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6AF7-F617-4F28-BA44-DC07823FA28E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6AF7-F617-4F28-BA44-DC07823FA28E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6AF7-F617-4F28-BA44-DC07823FA28E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6AF7-F617-4F28-BA44-DC07823FA28E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6AF7-F617-4F28-BA44-DC07823FA28E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 userDrawn="1"/>
        </p:nvSpPr>
        <p:spPr>
          <a:xfrm>
            <a:off x="0" y="6519446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О</a:t>
            </a:r>
            <a:r>
              <a:rPr lang="bg-BG" sz="14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СНОВИ</a:t>
            </a: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bg-BG" sz="14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НА</a:t>
            </a: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К</a:t>
            </a:r>
            <a:r>
              <a:rPr lang="bg-BG" sz="14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ОМПЮТЪРНАТА</a:t>
            </a: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Г</a:t>
            </a:r>
            <a:r>
              <a:rPr lang="bg-BG" sz="14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РАФИКА</a:t>
            </a: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  •   доц. д-р П</a:t>
            </a:r>
            <a:r>
              <a:rPr lang="bg-BG" sz="14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АВЕЛ</a:t>
            </a: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Б</a:t>
            </a:r>
            <a:r>
              <a:rPr lang="bg-BG" sz="14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ОЙЧЕВ</a:t>
            </a: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  •   КИТ-ФМИ-СУ   •   201</a:t>
            </a:r>
            <a:r>
              <a:rPr lang="en-US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7</a:t>
            </a:r>
            <a:endParaRPr lang="en-US" sz="1600" spc="0" dirty="0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1" hasCustomPrompt="1"/>
          </p:nvPr>
        </p:nvSpPr>
        <p:spPr>
          <a:xfrm>
            <a:off x="0" y="1295400"/>
            <a:ext cx="9144000" cy="609600"/>
          </a:xfrm>
        </p:spPr>
        <p:txBody>
          <a:bodyPr/>
          <a:lstStyle>
            <a:lvl1pPr algn="ctr">
              <a:buNone/>
              <a:defRPr b="1">
                <a:solidFill>
                  <a:srgbClr val="0070C0"/>
                </a:solidFill>
                <a:effectLst>
                  <a:outerShdw blurRad="50800" dir="16200000" rotWithShape="0">
                    <a:srgbClr val="0070C0">
                      <a:alpha val="40000"/>
                    </a:srgbClr>
                  </a:outerShdw>
                </a:effectLst>
              </a:defRPr>
            </a:lvl1pPr>
          </a:lstStyle>
          <a:p>
            <a:pPr lvl="0"/>
            <a:r>
              <a:rPr lang="bg-BG" dirty="0" smtClean="0"/>
              <a:t>Номер на лекция</a:t>
            </a:r>
            <a:endParaRPr lang="en-US" dirty="0"/>
          </a:p>
        </p:txBody>
      </p:sp>
      <p:sp>
        <p:nvSpPr>
          <p:cNvPr id="32" name="Content Placeholder 30"/>
          <p:cNvSpPr>
            <a:spLocks noGrp="1"/>
          </p:cNvSpPr>
          <p:nvPr>
            <p:ph sz="quarter" idx="12" hasCustomPrompt="1"/>
          </p:nvPr>
        </p:nvSpPr>
        <p:spPr>
          <a:xfrm>
            <a:off x="0" y="1905000"/>
            <a:ext cx="9144000" cy="1066800"/>
          </a:xfrm>
        </p:spPr>
        <p:txBody>
          <a:bodyPr>
            <a:noAutofit/>
          </a:bodyPr>
          <a:lstStyle>
            <a:lvl1pPr algn="ctr">
              <a:buNone/>
              <a:defRPr sz="6600" b="1">
                <a:solidFill>
                  <a:schemeClr val="tx1"/>
                </a:solidFill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pPr lvl="0"/>
            <a:r>
              <a:rPr lang="bg-BG" dirty="0" smtClean="0"/>
              <a:t>Заглавие 1</a:t>
            </a:r>
            <a:endParaRPr lang="en-US" dirty="0"/>
          </a:p>
        </p:txBody>
      </p:sp>
      <p:pic>
        <p:nvPicPr>
          <p:cNvPr id="2" name="AniLogoBig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80252" y="3314700"/>
            <a:ext cx="3810000" cy="2857500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74638"/>
            <a:ext cx="78486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600200"/>
            <a:ext cx="7848600" cy="5105400"/>
          </a:xfrm>
        </p:spPr>
        <p:txBody>
          <a:bodyPr/>
          <a:lstStyle>
            <a:lvl2pPr>
              <a:buFont typeface="Calibri" pitchFamily="34" charset="0"/>
              <a:buChar char="–"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4" name="AniLogoSmall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81000"/>
            <a:ext cx="12192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381000"/>
            <a:ext cx="7848600" cy="6324600"/>
          </a:xfrm>
        </p:spPr>
        <p:txBody>
          <a:bodyPr/>
          <a:lstStyle>
            <a:lvl2pPr>
              <a:buFont typeface="Calibri" pitchFamily="34" charset="0"/>
              <a:buChar char="–"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720193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>
            <a:lvl1pPr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B3B8F-FDDF-4512-9E8B-7FE672AA7E35}" type="datetimeFigureOut">
              <a:rPr lang="en-US" smtClean="0"/>
              <a:pPr/>
              <a:t>2017-10-20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3CE80-6F79-425A-BF10-6218829F3E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4" r:id="rId4"/>
    <p:sldLayoutId id="2147483655" r:id="rId5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5400" b="1" kern="1200">
          <a:solidFill>
            <a:schemeClr val="tx1"/>
          </a:solidFill>
          <a:effectLst>
            <a:outerShdw blurRad="50800" dir="16200000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None/>
        <a:defRPr sz="3600" b="1" kern="1200">
          <a:solidFill>
            <a:schemeClr val="tx1"/>
          </a:solidFill>
          <a:effectLst>
            <a:outerShdw blurRad="50800" dir="16200000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0070C0"/>
          </a:solidFill>
          <a:effectLst>
            <a:outerShdw blurRad="50800" dir="16200000" rotWithShape="0">
              <a:schemeClr val="accent1">
                <a:lumMod val="75000"/>
                <a:alpha val="40000"/>
              </a:scheme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effectLst>
            <a:outerShdw blurRad="50800" dir="16200000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effectLst>
            <a:outerShdw blurRad="50800" dir="16200000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effectLst>
            <a:outerShdw blurRad="50800" dir="16200000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.be/JZWgOzdmFa0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../../Media/Videos/Reuleaux%20triangle%20with%20additive%20RGB%20colours.avi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Demos/m07351.html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.be/_nRMtOmCj4A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../../Media/Videos/Reuleaux%20triangle%20with%20subtractive%20CMY%20colours.avi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Demos/m07411.html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Demos/m07451.html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hyperlink" Target="Demos/m07452.html" TargetMode="External"/><Relationship Id="rId4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Demos/m07461.html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Demos/m07471.html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46.xml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22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Demos/m07501.html" TargetMode="Externa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4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6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Demos/m07351.html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Demos/m07581.html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Demos/m07591.html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hyperlink" Target="Demos/m07592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oleObject" Target="../embeddings/oleObject7.bin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asyrgb.com/index.php?X=MATH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rtvarsity.com/35-inspiring-color-palettes-from-master-painters" TargetMode="External"/><Relationship Id="rId4" Type="http://schemas.openxmlformats.org/officeDocument/2006/relationships/hyperlink" Target="http://www.tigercolor.com/color-lab/color-theory/color-theory-intro.htm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/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bg-BG" dirty="0" smtClean="0"/>
              <a:t>Т</a:t>
            </a:r>
            <a:r>
              <a:rPr lang="bg-BG" sz="2800" dirty="0" smtClean="0"/>
              <a:t>ЕМА</a:t>
            </a:r>
            <a:r>
              <a:rPr lang="bg-BG" dirty="0" smtClean="0"/>
              <a:t> №</a:t>
            </a:r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2" name="Content Placeholder 21"/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bg-BG" dirty="0" smtClean="0"/>
              <a:t>Цветове</a:t>
            </a:r>
            <a:endParaRPr lang="en-US" dirty="0"/>
          </a:p>
        </p:txBody>
      </p:sp>
      <p:sp>
        <p:nvSpPr>
          <p:cNvPr id="26" name="Media Placeholder 25"/>
          <p:cNvSpPr>
            <a:spLocks noGrp="1"/>
          </p:cNvSpPr>
          <p:nvPr>
            <p:ph type="media" sz="quarter" idx="4294967295"/>
          </p:nvPr>
        </p:nvSpPr>
        <p:spPr>
          <a:xfrm>
            <a:off x="3322320" y="3322320"/>
            <a:ext cx="2468880" cy="2468880"/>
          </a:xfrm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Рекордьор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За най-цветно виждане</a:t>
            </a:r>
          </a:p>
          <a:p>
            <a:pPr lvl="1"/>
            <a:r>
              <a:rPr lang="en-GB" dirty="0" err="1"/>
              <a:t>Odontodactylus</a:t>
            </a:r>
            <a:r>
              <a:rPr lang="en-GB" dirty="0"/>
              <a:t> </a:t>
            </a:r>
            <a:r>
              <a:rPr lang="en-GB" dirty="0" err="1" smtClean="0"/>
              <a:t>scyllarus</a:t>
            </a:r>
            <a:r>
              <a:rPr lang="bg-BG" dirty="0" smtClean="0"/>
              <a:t/>
            </a:r>
            <a:br>
              <a:rPr lang="bg-BG" dirty="0" smtClean="0"/>
            </a:br>
            <a:r>
              <a:rPr lang="bg-BG" dirty="0" smtClean="0"/>
              <a:t>(скарида-богомолка)</a:t>
            </a:r>
          </a:p>
          <a:p>
            <a:pPr lvl="1"/>
            <a:r>
              <a:rPr lang="bg-BG" dirty="0" err="1" smtClean="0"/>
              <a:t>Додекахроматизъм</a:t>
            </a:r>
            <a:r>
              <a:rPr lang="bg-BG" dirty="0" smtClean="0"/>
              <a:t> – има рецептори за 12 цвята</a:t>
            </a:r>
          </a:p>
          <a:p>
            <a:pPr lvl="1"/>
            <a:endParaRPr lang="bg-BG" dirty="0"/>
          </a:p>
          <a:p>
            <a:r>
              <a:rPr lang="bg-BG" dirty="0" smtClean="0"/>
              <a:t>Да я видим:</a:t>
            </a:r>
          </a:p>
        </p:txBody>
      </p:sp>
    </p:spTree>
    <p:extLst>
      <p:ext uri="{BB962C8B-B14F-4D97-AF65-F5344CB8AC3E}">
        <p14:creationId xmlns:p14="http://schemas.microsoft.com/office/powerpoint/2010/main" val="167187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ile:Mantis shrimp (Odontodactylus scyllarus)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276429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Хората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bg-BG" dirty="0" smtClean="0"/>
              <a:t>Хроматизъм при хората</a:t>
            </a:r>
          </a:p>
          <a:p>
            <a:pPr lvl="1"/>
            <a:r>
              <a:rPr lang="bg-BG" dirty="0" smtClean="0"/>
              <a:t>Хората са принципно </a:t>
            </a:r>
            <a:r>
              <a:rPr lang="bg-BG" dirty="0" err="1" smtClean="0"/>
              <a:t>трихромати</a:t>
            </a:r>
            <a:r>
              <a:rPr lang="bg-BG" dirty="0" smtClean="0"/>
              <a:t/>
            </a:r>
            <a:br>
              <a:rPr lang="bg-BG" dirty="0" smtClean="0"/>
            </a:br>
            <a:r>
              <a:rPr lang="bg-BG" sz="2400" dirty="0" smtClean="0"/>
              <a:t>(основни цветове: червено, зелено, синьо)</a:t>
            </a:r>
            <a:endParaRPr lang="bg-BG" dirty="0" smtClean="0"/>
          </a:p>
          <a:p>
            <a:pPr lvl="1"/>
            <a:r>
              <a:rPr lang="bg-BG" dirty="0" smtClean="0"/>
              <a:t>При някои случаи може да се получи </a:t>
            </a:r>
            <a:r>
              <a:rPr lang="bg-BG" dirty="0" err="1" smtClean="0"/>
              <a:t>дихроматизъм</a:t>
            </a:r>
            <a:r>
              <a:rPr lang="bg-BG" dirty="0" smtClean="0"/>
              <a:t> или </a:t>
            </a:r>
            <a:r>
              <a:rPr lang="bg-BG" dirty="0" err="1" smtClean="0"/>
              <a:t>монохроматизъм</a:t>
            </a:r>
            <a:endParaRPr lang="bg-BG" dirty="0" smtClean="0"/>
          </a:p>
          <a:p>
            <a:pPr lvl="1"/>
            <a:r>
              <a:rPr lang="bg-BG" dirty="0" smtClean="0"/>
              <a:t>Някои хора са частично </a:t>
            </a:r>
            <a:r>
              <a:rPr lang="bg-BG" dirty="0" err="1" smtClean="0"/>
              <a:t>тетрахромати</a:t>
            </a:r>
            <a:r>
              <a:rPr lang="bg-BG" dirty="0" smtClean="0"/>
              <a:t/>
            </a:r>
            <a:br>
              <a:rPr lang="bg-BG" dirty="0" smtClean="0"/>
            </a:br>
            <a:r>
              <a:rPr lang="bg-BG" sz="2400" dirty="0" smtClean="0"/>
              <a:t>(най-често се среща при жените)</a:t>
            </a:r>
          </a:p>
          <a:p>
            <a:pPr lvl="1"/>
            <a:endParaRPr lang="bg-BG" dirty="0" smtClean="0"/>
          </a:p>
          <a:p>
            <a:pPr marL="1143000" lvl="1" indent="-685800">
              <a:buNone/>
            </a:pPr>
            <a:r>
              <a:rPr lang="bg-BG" sz="2400" dirty="0" err="1" smtClean="0"/>
              <a:t>Заб</a:t>
            </a:r>
            <a:r>
              <a:rPr lang="bg-BG" sz="2400" dirty="0" smtClean="0"/>
              <a:t>:	Има </a:t>
            </a:r>
            <a:r>
              <a:rPr lang="bg-BG" sz="2400" dirty="0" err="1" smtClean="0"/>
              <a:t>трихроматни</a:t>
            </a:r>
            <a:r>
              <a:rPr lang="bg-BG" sz="2400" dirty="0" smtClean="0"/>
              <a:t> насекоми с друг набор от три основни цвята  – зелено, синьо, ултравиолетово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Психологична основа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Възприятието за цвят</a:t>
            </a:r>
          </a:p>
          <a:p>
            <a:pPr lvl="1"/>
            <a:r>
              <a:rPr lang="bg-BG" dirty="0" smtClean="0"/>
              <a:t>Конструира се от мозъка</a:t>
            </a:r>
          </a:p>
          <a:p>
            <a:pPr lvl="1"/>
            <a:r>
              <a:rPr lang="bg-BG" dirty="0" smtClean="0"/>
              <a:t>Субективно чувство – зависи от физическото здраве, генетични особености, околна среда …</a:t>
            </a:r>
          </a:p>
          <a:p>
            <a:pPr lvl="1"/>
            <a:endParaRPr lang="bg-BG" sz="1000" dirty="0" smtClean="0"/>
          </a:p>
          <a:p>
            <a:r>
              <a:rPr lang="bg-BG" dirty="0" smtClean="0"/>
              <a:t>… и дори от културната среда</a:t>
            </a:r>
          </a:p>
          <a:p>
            <a:pPr lvl="1"/>
            <a:r>
              <a:rPr lang="bg-BG" dirty="0" smtClean="0"/>
              <a:t>В някои източни култури зеленото и синьото са оттенъци на един цвят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Влияние на околна среда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Околна светлина</a:t>
            </a:r>
          </a:p>
          <a:p>
            <a:pPr lvl="1"/>
            <a:r>
              <a:rPr lang="bg-BG" dirty="0" smtClean="0"/>
              <a:t>Различната осветеност влияе на цветовото възприятие</a:t>
            </a:r>
          </a:p>
          <a:p>
            <a:pPr lvl="1"/>
            <a:endParaRPr lang="bg-BG" sz="1000" dirty="0" smtClean="0"/>
          </a:p>
          <a:p>
            <a:r>
              <a:rPr lang="bg-BG" dirty="0" smtClean="0"/>
              <a:t>Околни цветове</a:t>
            </a:r>
          </a:p>
          <a:p>
            <a:pPr lvl="1"/>
            <a:r>
              <a:rPr lang="bg-BG" dirty="0" smtClean="0"/>
              <a:t>Цветовете в мозъка се интерпретират относително спрямо околните цветове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/>
          <p:cNvGrpSpPr/>
          <p:nvPr/>
        </p:nvGrpSpPr>
        <p:grpSpPr>
          <a:xfrm>
            <a:off x="533400" y="2133600"/>
            <a:ext cx="8153400" cy="4191000"/>
            <a:chOff x="-381000" y="1219200"/>
            <a:chExt cx="9525000" cy="4762500"/>
          </a:xfrm>
        </p:grpSpPr>
        <p:pic>
          <p:nvPicPr>
            <p:cNvPr id="109574" name="Picture 6" descr="C:\Pavel\Courses\Materials\Course.OKG 2012-13\OKG-07. Colours\cubes1.jpg"/>
            <p:cNvPicPr>
              <a:picLocks noChangeAspect="1" noChangeArrowheads="1"/>
            </p:cNvPicPr>
            <p:nvPr/>
          </p:nvPicPr>
          <p:blipFill>
            <a:blip r:embed="rId3" cstate="screen">
              <a:lum contrast="-1000"/>
            </a:blip>
            <a:srcRect/>
            <a:stretch>
              <a:fillRect/>
            </a:stretch>
          </p:blipFill>
          <p:spPr bwMode="auto">
            <a:xfrm>
              <a:off x="4381500" y="1219200"/>
              <a:ext cx="4762500" cy="4762500"/>
            </a:xfrm>
            <a:prstGeom prst="rect">
              <a:avLst/>
            </a:prstGeom>
            <a:noFill/>
          </p:spPr>
        </p:pic>
        <p:pic>
          <p:nvPicPr>
            <p:cNvPr id="109575" name="Picture 7" descr="C:\Pavel\Courses\Materials\Course.OKG 2012-13\OKG-07. Colours\cubes.jpg"/>
            <p:cNvPicPr>
              <a:picLocks noChangeAspect="1" noChangeArrowheads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-381000" y="1219200"/>
              <a:ext cx="4762500" cy="4762500"/>
            </a:xfrm>
            <a:prstGeom prst="rect">
              <a:avLst/>
            </a:prstGeom>
            <a:noFill/>
          </p:spPr>
        </p:pic>
      </p:grp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Светлосиньо и червено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895600" y="2761536"/>
            <a:ext cx="3827353" cy="896064"/>
            <a:chOff x="2895600" y="2819400"/>
            <a:chExt cx="3827353" cy="896064"/>
          </a:xfrm>
        </p:grpSpPr>
        <p:sp>
          <p:nvSpPr>
            <p:cNvPr id="11" name="Down Arrow 10"/>
            <p:cNvSpPr/>
            <p:nvPr/>
          </p:nvSpPr>
          <p:spPr>
            <a:xfrm>
              <a:off x="2895600" y="2819400"/>
              <a:ext cx="474553" cy="819864"/>
            </a:xfrm>
            <a:prstGeom prst="downArrow">
              <a:avLst>
                <a:gd name="adj1" fmla="val 37077"/>
                <a:gd name="adj2" fmla="val 86282"/>
              </a:avLst>
            </a:prstGeom>
            <a:solidFill>
              <a:schemeClr val="tx1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Down Arrow 11"/>
            <p:cNvSpPr/>
            <p:nvPr/>
          </p:nvSpPr>
          <p:spPr>
            <a:xfrm>
              <a:off x="6248400" y="2895600"/>
              <a:ext cx="474553" cy="819864"/>
            </a:xfrm>
            <a:prstGeom prst="downArrow">
              <a:avLst>
                <a:gd name="adj1" fmla="val 37077"/>
                <a:gd name="adj2" fmla="val 86282"/>
              </a:avLst>
            </a:prstGeom>
            <a:solidFill>
              <a:schemeClr val="tx1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 idx="4294967295"/>
          </p:nvPr>
        </p:nvSpPr>
        <p:spPr>
          <a:xfrm>
            <a:off x="1295400" y="274638"/>
            <a:ext cx="7848600" cy="1143000"/>
          </a:xfrm>
        </p:spPr>
        <p:txBody>
          <a:bodyPr/>
          <a:lstStyle/>
          <a:p>
            <a:pPr algn="l"/>
            <a:r>
              <a:rPr lang="bg-BG" dirty="0" smtClean="0"/>
              <a:t>А това е сиво</a:t>
            </a:r>
            <a:endParaRPr lang="en-US" dirty="0"/>
          </a:p>
        </p:txBody>
      </p:sp>
      <p:pic>
        <p:nvPicPr>
          <p:cNvPr id="22" name="Picture 5" descr="C:\Pavel\Courses\Materials\Course.OKG 2012-13\OKG-07. Colours\cubes2.jpg"/>
          <p:cNvPicPr>
            <a:picLocks noChangeAspect="1" noChangeArrowheads="1"/>
          </p:cNvPicPr>
          <p:nvPr/>
        </p:nvPicPr>
        <p:blipFill>
          <a:blip r:embed="rId3" cstate="screen"/>
          <a:stretch>
            <a:fillRect/>
          </a:stretch>
        </p:blipFill>
        <p:spPr bwMode="auto">
          <a:xfrm>
            <a:off x="0" y="2133600"/>
            <a:ext cx="9144000" cy="15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/>
          <p:cNvGrpSpPr/>
          <p:nvPr/>
        </p:nvGrpSpPr>
        <p:grpSpPr>
          <a:xfrm>
            <a:off x="533400" y="2133600"/>
            <a:ext cx="8153400" cy="4191000"/>
            <a:chOff x="-381000" y="1219200"/>
            <a:chExt cx="9525000" cy="4762500"/>
          </a:xfrm>
        </p:grpSpPr>
        <p:pic>
          <p:nvPicPr>
            <p:cNvPr id="109574" name="Picture 6" descr="C:\Pavel\Courses\Materials\Course.OKG 2012-13\OKG-07. Colours\cubes1.jpg"/>
            <p:cNvPicPr>
              <a:picLocks noChangeAspect="1" noChangeArrowheads="1"/>
            </p:cNvPicPr>
            <p:nvPr/>
          </p:nvPicPr>
          <p:blipFill>
            <a:blip r:embed="rId3" cstate="screen">
              <a:lum contrast="-1000"/>
            </a:blip>
            <a:srcRect/>
            <a:stretch>
              <a:fillRect/>
            </a:stretch>
          </p:blipFill>
          <p:spPr bwMode="auto">
            <a:xfrm>
              <a:off x="4381500" y="1219200"/>
              <a:ext cx="4762500" cy="4762500"/>
            </a:xfrm>
            <a:prstGeom prst="rect">
              <a:avLst/>
            </a:prstGeom>
            <a:noFill/>
          </p:spPr>
        </p:pic>
        <p:pic>
          <p:nvPicPr>
            <p:cNvPr id="109575" name="Picture 7" descr="C:\Pavel\Courses\Materials\Course.OKG 2012-13\OKG-07. Colours\cubes.jpg"/>
            <p:cNvPicPr>
              <a:picLocks noChangeAspect="1" noChangeArrowheads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-381000" y="1219200"/>
              <a:ext cx="4762500" cy="4762500"/>
            </a:xfrm>
            <a:prstGeom prst="rect">
              <a:avLst/>
            </a:prstGeom>
            <a:noFill/>
          </p:spPr>
        </p:pic>
      </p:grpSp>
      <p:pic>
        <p:nvPicPr>
          <p:cNvPr id="109573" name="Picture 5" descr="C:\Pavel\Courses\Materials\Course.OKG 2012-13\OKG-07. Colours\cubes2.jpg"/>
          <p:cNvPicPr>
            <a:picLocks noChangeAspect="1" noChangeArrowheads="1"/>
          </p:cNvPicPr>
          <p:nvPr/>
        </p:nvPicPr>
        <p:blipFill>
          <a:blip r:embed="rId5" cstate="screen"/>
          <a:stretch>
            <a:fillRect/>
          </a:stretch>
        </p:blipFill>
        <p:spPr bwMode="auto">
          <a:xfrm>
            <a:off x="0" y="2133600"/>
            <a:ext cx="9144000" cy="1590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/>
          <p:cNvGrpSpPr/>
          <p:nvPr/>
        </p:nvGrpSpPr>
        <p:grpSpPr>
          <a:xfrm>
            <a:off x="2895600" y="2761536"/>
            <a:ext cx="3827353" cy="896064"/>
            <a:chOff x="2895600" y="2819400"/>
            <a:chExt cx="3827353" cy="896064"/>
          </a:xfrm>
        </p:grpSpPr>
        <p:sp>
          <p:nvSpPr>
            <p:cNvPr id="8" name="Down Arrow 7"/>
            <p:cNvSpPr/>
            <p:nvPr/>
          </p:nvSpPr>
          <p:spPr>
            <a:xfrm>
              <a:off x="2895600" y="2819400"/>
              <a:ext cx="474553" cy="819864"/>
            </a:xfrm>
            <a:prstGeom prst="downArrow">
              <a:avLst>
                <a:gd name="adj1" fmla="val 37077"/>
                <a:gd name="adj2" fmla="val 86282"/>
              </a:avLst>
            </a:prstGeom>
            <a:solidFill>
              <a:schemeClr val="tx1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Down Arrow 8"/>
            <p:cNvSpPr/>
            <p:nvPr/>
          </p:nvSpPr>
          <p:spPr>
            <a:xfrm>
              <a:off x="6248400" y="2895600"/>
              <a:ext cx="474553" cy="819864"/>
            </a:xfrm>
            <a:prstGeom prst="downArrow">
              <a:avLst>
                <a:gd name="adj1" fmla="val 37077"/>
                <a:gd name="adj2" fmla="val 86282"/>
              </a:avLst>
            </a:prstGeom>
            <a:solidFill>
              <a:schemeClr val="tx1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itle 18"/>
          <p:cNvSpPr txBox="1">
            <a:spLocks/>
          </p:cNvSpPr>
          <p:nvPr/>
        </p:nvSpPr>
        <p:spPr>
          <a:xfrm>
            <a:off x="1295400" y="274638"/>
            <a:ext cx="7848600" cy="19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g-BG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Дотук бяхме със светлосиньото и червеното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50800" dir="16200000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3000"/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0"/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Още един трик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Тъмно или светло</a:t>
            </a:r>
            <a:r>
              <a:rPr lang="en-US" dirty="0" smtClean="0"/>
              <a:t>?</a:t>
            </a:r>
            <a:endParaRPr lang="bg-BG" dirty="0"/>
          </a:p>
        </p:txBody>
      </p:sp>
      <p:sp>
        <p:nvSpPr>
          <p:cNvPr id="4" name="Round Same Side Corner Rectangle 3"/>
          <p:cNvSpPr/>
          <p:nvPr/>
        </p:nvSpPr>
        <p:spPr>
          <a:xfrm rot="10800000">
            <a:off x="2810348" y="4475526"/>
            <a:ext cx="3581401" cy="2023787"/>
          </a:xfrm>
          <a:prstGeom prst="round2SameRect">
            <a:avLst>
              <a:gd name="adj1" fmla="val 9087"/>
              <a:gd name="adj2" fmla="val 0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" name="Round Same Side Corner Rectangle 4"/>
          <p:cNvSpPr/>
          <p:nvPr/>
        </p:nvSpPr>
        <p:spPr>
          <a:xfrm>
            <a:off x="2846207" y="2505126"/>
            <a:ext cx="3502078" cy="2010641"/>
          </a:xfrm>
          <a:prstGeom prst="round2SameRect">
            <a:avLst>
              <a:gd name="adj1" fmla="val 9087"/>
              <a:gd name="adj2" fmla="val 0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Round Same Side Corner Rectangle 5"/>
          <p:cNvSpPr/>
          <p:nvPr/>
        </p:nvSpPr>
        <p:spPr>
          <a:xfrm rot="10800000">
            <a:off x="2810347" y="4439567"/>
            <a:ext cx="3581401" cy="1943099"/>
          </a:xfrm>
          <a:prstGeom prst="round2SameRect">
            <a:avLst>
              <a:gd name="adj1" fmla="val 9087"/>
              <a:gd name="adj2" fmla="val 0"/>
            </a:avLst>
          </a:prstGeom>
          <a:gradFill flip="none" rotWithShape="1">
            <a:gsLst>
              <a:gs pos="0">
                <a:schemeClr val="tx1">
                  <a:alpha val="81000"/>
                </a:schemeClr>
              </a:gs>
              <a:gs pos="60000">
                <a:schemeClr val="accent5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" name="Round Same Side Corner Rectangle 7"/>
          <p:cNvSpPr/>
          <p:nvPr/>
        </p:nvSpPr>
        <p:spPr>
          <a:xfrm>
            <a:off x="2819399" y="2438400"/>
            <a:ext cx="3581401" cy="2050474"/>
          </a:xfrm>
          <a:prstGeom prst="round2SameRect">
            <a:avLst>
              <a:gd name="adj1" fmla="val 9087"/>
              <a:gd name="adj2" fmla="val 0"/>
            </a:avLst>
          </a:prstGeom>
          <a:gradFill flip="none" rotWithShape="1">
            <a:gsLst>
              <a:gs pos="0">
                <a:schemeClr val="bg1">
                  <a:alpha val="63000"/>
                </a:schemeClr>
              </a:gs>
              <a:gs pos="60000">
                <a:srgbClr val="0070C0">
                  <a:alpha val="48000"/>
                </a:srgbClr>
              </a:gs>
            </a:gsLst>
            <a:lin ang="16200000" scaled="1"/>
            <a:tileRect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" name="Trapezoid 8"/>
          <p:cNvSpPr/>
          <p:nvPr/>
        </p:nvSpPr>
        <p:spPr>
          <a:xfrm>
            <a:off x="3625660" y="3344218"/>
            <a:ext cx="1938528" cy="1216152"/>
          </a:xfrm>
          <a:prstGeom prst="trapezoid">
            <a:avLst/>
          </a:prstGeom>
          <a:gradFill>
            <a:gsLst>
              <a:gs pos="78000">
                <a:schemeClr val="tx1">
                  <a:lumMod val="50000"/>
                  <a:lumOff val="50000"/>
                </a:schemeClr>
              </a:gs>
              <a:gs pos="100000">
                <a:schemeClr val="tx1"/>
              </a:gs>
            </a:gsLst>
            <a:lin ang="5400000" scaled="0"/>
          </a:gra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Trapezoid 9"/>
          <p:cNvSpPr/>
          <p:nvPr/>
        </p:nvSpPr>
        <p:spPr>
          <a:xfrm>
            <a:off x="3074807" y="5277767"/>
            <a:ext cx="3007747" cy="1142999"/>
          </a:xfrm>
          <a:prstGeom prst="trapezoid">
            <a:avLst>
              <a:gd name="adj" fmla="val 70333"/>
            </a:avLst>
          </a:prstGeom>
          <a:gradFill>
            <a:gsLst>
              <a:gs pos="0">
                <a:schemeClr val="tx1">
                  <a:alpha val="9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1" name="Trapezoid 10"/>
          <p:cNvSpPr/>
          <p:nvPr/>
        </p:nvSpPr>
        <p:spPr>
          <a:xfrm rot="10800000">
            <a:off x="3644154" y="4518815"/>
            <a:ext cx="1905000" cy="1216152"/>
          </a:xfrm>
          <a:prstGeom prst="trapezoid">
            <a:avLst/>
          </a:prstGeom>
          <a:gradFill>
            <a:gsLst>
              <a:gs pos="79000">
                <a:schemeClr val="tx1">
                  <a:lumMod val="50000"/>
                  <a:lumOff val="50000"/>
                </a:schemeClr>
              </a:gs>
              <a:gs pos="99000">
                <a:schemeClr val="bg1"/>
              </a:gs>
            </a:gsLst>
            <a:lin ang="5400000" scaled="0"/>
          </a:gra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3312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Какво виждаме в цвета?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Цветът на цвета (</a:t>
            </a:r>
            <a:r>
              <a:rPr lang="en-US" dirty="0" smtClean="0"/>
              <a:t>hue)</a:t>
            </a:r>
          </a:p>
          <a:p>
            <a:pPr lvl="1"/>
            <a:r>
              <a:rPr lang="bg-BG" dirty="0" smtClean="0"/>
              <a:t>Това е характеристика, с която определяме дали цвят е жълт, зелен, …</a:t>
            </a:r>
          </a:p>
          <a:p>
            <a:pPr lvl="1"/>
            <a:endParaRPr lang="bg-BG" sz="1000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16200000">
            <a:off x="4000500" y="1866900"/>
            <a:ext cx="1371600" cy="8305800"/>
          </a:xfrm>
          <a:prstGeom prst="rect">
            <a:avLst/>
          </a:prstGeom>
          <a:gradFill flip="none" rotWithShape="1">
            <a:gsLst>
              <a:gs pos="10000">
                <a:srgbClr val="A603AB"/>
              </a:gs>
              <a:gs pos="17000">
                <a:srgbClr val="0819FB"/>
              </a:gs>
              <a:gs pos="27000">
                <a:srgbClr val="33CCFF"/>
              </a:gs>
              <a:gs pos="38000">
                <a:srgbClr val="00FF00"/>
              </a:gs>
              <a:gs pos="49000">
                <a:srgbClr val="FFFF00"/>
              </a:gs>
              <a:gs pos="55000">
                <a:srgbClr val="FFCC00"/>
              </a:gs>
              <a:gs pos="71000">
                <a:srgbClr val="FF0000"/>
              </a:gs>
              <a:gs pos="90000">
                <a:srgbClr val="800000"/>
              </a:gs>
            </a:gsLst>
            <a:lin ang="5400000" scaled="1"/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Съдържание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Тема 7: Цветове</a:t>
            </a:r>
          </a:p>
          <a:p>
            <a:pPr lvl="1"/>
            <a:r>
              <a:rPr lang="bg-BG" dirty="0" smtClean="0"/>
              <a:t>Какво е цветът</a:t>
            </a:r>
          </a:p>
          <a:p>
            <a:pPr lvl="1"/>
            <a:r>
              <a:rPr lang="bg-BG" dirty="0" smtClean="0"/>
              <a:t>Цветови пространства</a:t>
            </a:r>
            <a:endParaRPr lang="en-US" dirty="0" smtClean="0"/>
          </a:p>
          <a:p>
            <a:pPr lvl="1"/>
            <a:r>
              <a:rPr lang="bg-BG" dirty="0" smtClean="0"/>
              <a:t>Конвертиране на цветове</a:t>
            </a:r>
          </a:p>
          <a:p>
            <a:pPr lvl="1"/>
            <a:r>
              <a:rPr lang="bg-BG" dirty="0" smtClean="0"/>
              <a:t>Избор на цветове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Какво виждаме в цвета?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bg-BG" dirty="0" smtClean="0"/>
              <a:t>Интензитет, яркост, светлост</a:t>
            </a:r>
            <a:br>
              <a:rPr lang="bg-BG" dirty="0" smtClean="0"/>
            </a:br>
            <a:r>
              <a:rPr lang="bg-BG" dirty="0" smtClean="0"/>
              <a:t>(</a:t>
            </a:r>
            <a:r>
              <a:rPr lang="en-US" dirty="0" smtClean="0"/>
              <a:t>intensity, brightness, lightness)</a:t>
            </a:r>
          </a:p>
          <a:p>
            <a:pPr lvl="1"/>
            <a:r>
              <a:rPr lang="bg-BG" dirty="0" smtClean="0"/>
              <a:t>Определяме колко ярък/светъл е цвят</a:t>
            </a:r>
          </a:p>
          <a:p>
            <a:pPr lvl="1"/>
            <a:r>
              <a:rPr lang="bg-BG" dirty="0" smtClean="0"/>
              <a:t>Светлост (светъл, тъмен) при отразена светлина</a:t>
            </a:r>
          </a:p>
          <a:p>
            <a:pPr lvl="1"/>
            <a:r>
              <a:rPr lang="bg-BG" dirty="0" smtClean="0"/>
              <a:t>Яркост при излъчвана светлина</a:t>
            </a: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 rot="16200000">
            <a:off x="4000500" y="1866900"/>
            <a:ext cx="1371600" cy="8305800"/>
          </a:xfrm>
          <a:prstGeom prst="rect">
            <a:avLst/>
          </a:prstGeom>
          <a:gradFill flip="none" rotWithShape="1">
            <a:gsLst>
              <a:gs pos="0">
                <a:srgbClr val="FF0000">
                  <a:alpha val="19000"/>
                </a:srgbClr>
              </a:gs>
              <a:gs pos="50000">
                <a:srgbClr val="FF0000"/>
              </a:gs>
              <a:gs pos="100000">
                <a:srgbClr val="860000"/>
              </a:gs>
            </a:gsLst>
            <a:lin ang="5400000" scaled="0"/>
            <a:tileRect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Какво виждаме в цвета?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bg-BG" dirty="0" smtClean="0"/>
              <a:t>Наситеност (</a:t>
            </a:r>
            <a:r>
              <a:rPr lang="en-US" dirty="0" smtClean="0"/>
              <a:t>saturation)</a:t>
            </a:r>
          </a:p>
          <a:p>
            <a:pPr lvl="1"/>
            <a:r>
              <a:rPr lang="bg-BG" dirty="0" smtClean="0"/>
              <a:t>С тази характеристика определяме колко наситен/цветен е цветът</a:t>
            </a:r>
          </a:p>
          <a:p>
            <a:pPr lvl="1"/>
            <a:r>
              <a:rPr lang="bg-BG" dirty="0" smtClean="0"/>
              <a:t>Примери – наситено жълт, </a:t>
            </a:r>
            <a:r>
              <a:rPr lang="bg-BG" dirty="0" err="1" smtClean="0"/>
              <a:t>сивосин</a:t>
            </a:r>
            <a:r>
              <a:rPr lang="bg-BG" dirty="0" smtClean="0"/>
              <a:t>, …</a:t>
            </a:r>
          </a:p>
          <a:p>
            <a:pPr lvl="1"/>
            <a:r>
              <a:rPr lang="bg-BG" dirty="0" smtClean="0"/>
              <a:t>Сивият цвят е липса на наситеност</a:t>
            </a:r>
            <a:endParaRPr lang="en-US" dirty="0" smtClean="0"/>
          </a:p>
          <a:p>
            <a:pPr lvl="1"/>
            <a:endParaRPr lang="bg-BG" sz="1000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 rot="16200000">
            <a:off x="4381500" y="2247900"/>
            <a:ext cx="609600" cy="83058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100000">
                <a:srgbClr val="0000FF"/>
              </a:gs>
            </a:gsLst>
            <a:lin ang="5400000" scaled="0"/>
            <a:tileRect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rot="16200000">
            <a:off x="4381500" y="1485900"/>
            <a:ext cx="609600" cy="83058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100000">
                <a:srgbClr val="FFFF00"/>
              </a:gs>
            </a:gsLst>
            <a:lin ang="5400000" scaled="0"/>
            <a:tileRect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Какво виждаме в цвета?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bg-BG" dirty="0" smtClean="0"/>
              <a:t>Други характеристики</a:t>
            </a:r>
            <a:endParaRPr lang="en-US" dirty="0" smtClean="0"/>
          </a:p>
          <a:p>
            <a:pPr lvl="1"/>
            <a:r>
              <a:rPr lang="bg-BG" dirty="0" smtClean="0"/>
              <a:t>Те реално не са характеристики на самият цвят</a:t>
            </a:r>
          </a:p>
          <a:p>
            <a:endParaRPr lang="bg-BG" sz="1000" dirty="0" smtClean="0"/>
          </a:p>
          <a:p>
            <a:r>
              <a:rPr lang="bg-BG" dirty="0" smtClean="0"/>
              <a:t>Примери</a:t>
            </a:r>
          </a:p>
          <a:p>
            <a:pPr lvl="1"/>
            <a:r>
              <a:rPr lang="bg-BG" dirty="0" err="1" smtClean="0"/>
              <a:t>Електрикавожълто</a:t>
            </a:r>
            <a:endParaRPr lang="bg-BG" dirty="0" smtClean="0"/>
          </a:p>
          <a:p>
            <a:pPr lvl="1"/>
            <a:r>
              <a:rPr lang="bg-BG" dirty="0" err="1" smtClean="0"/>
              <a:t>Сребристосиво</a:t>
            </a:r>
            <a:endParaRPr lang="bg-BG" dirty="0" smtClean="0"/>
          </a:p>
          <a:p>
            <a:pPr lvl="1"/>
            <a:r>
              <a:rPr lang="bg-BG" dirty="0" err="1" smtClean="0"/>
              <a:t>Златистокафяво</a:t>
            </a:r>
            <a:endParaRPr lang="bg-BG" dirty="0" smtClean="0"/>
          </a:p>
          <a:p>
            <a:pPr lvl="1"/>
            <a:r>
              <a:rPr lang="bg-BG" dirty="0" err="1" smtClean="0"/>
              <a:t>Фосфориращозелено</a:t>
            </a:r>
            <a:endParaRPr lang="en-US" dirty="0" smtClean="0"/>
          </a:p>
          <a:p>
            <a:pPr lvl="1"/>
            <a:endParaRPr lang="bg-BG" sz="1000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Цветови</a:t>
            </a:r>
            <a:br>
              <a:rPr lang="bg-BG" dirty="0" smtClean="0"/>
            </a:br>
            <a:r>
              <a:rPr lang="bg-BG" dirty="0" smtClean="0"/>
              <a:t>пространства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Основен проблем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Проблеми при определянето на цвят</a:t>
            </a:r>
          </a:p>
          <a:p>
            <a:pPr lvl="1"/>
            <a:r>
              <a:rPr lang="bg-BG" dirty="0" smtClean="0"/>
              <a:t>Физически цветът е част от спектъра</a:t>
            </a:r>
          </a:p>
          <a:p>
            <a:pPr lvl="1"/>
            <a:r>
              <a:rPr lang="bg-BG" dirty="0" smtClean="0"/>
              <a:t>Биологически човек е чувствителен към три основни компонента</a:t>
            </a:r>
          </a:p>
          <a:p>
            <a:pPr lvl="1"/>
            <a:r>
              <a:rPr lang="bg-BG" dirty="0" smtClean="0"/>
              <a:t>Психологически описанието на цвета</a:t>
            </a:r>
            <a:br>
              <a:rPr lang="bg-BG" dirty="0" smtClean="0"/>
            </a:br>
            <a:r>
              <a:rPr lang="bg-BG" dirty="0" smtClean="0"/>
              <a:t>е по много различен начин</a:t>
            </a:r>
          </a:p>
          <a:p>
            <a:pPr lvl="1"/>
            <a:r>
              <a:rPr lang="bg-BG" dirty="0" smtClean="0"/>
              <a:t>Технологично, понякога нито един от горните три модела не върши работа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Решение на проблема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Цветови пространства</a:t>
            </a:r>
          </a:p>
          <a:p>
            <a:pPr lvl="1"/>
            <a:r>
              <a:rPr lang="bg-BG" dirty="0" smtClean="0"/>
              <a:t>Както и да го задаваме, цветът зависи от няколко параметъра</a:t>
            </a:r>
          </a:p>
          <a:p>
            <a:pPr lvl="1"/>
            <a:r>
              <a:rPr lang="bg-BG" dirty="0" smtClean="0"/>
              <a:t>Всеки от тях е отделна ос в цветовото пространство</a:t>
            </a:r>
          </a:p>
          <a:p>
            <a:pPr lvl="1"/>
            <a:endParaRPr lang="bg-BG" sz="1000" dirty="0" smtClean="0"/>
          </a:p>
          <a:p>
            <a:r>
              <a:rPr lang="bg-BG" dirty="0" smtClean="0"/>
              <a:t>И като следствие</a:t>
            </a:r>
          </a:p>
          <a:p>
            <a:pPr lvl="1"/>
            <a:r>
              <a:rPr lang="bg-BG" dirty="0" smtClean="0"/>
              <a:t>Съществуват много и различни модели на цветови пространства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Проблем на решението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Три основни проблема</a:t>
            </a:r>
          </a:p>
          <a:p>
            <a:pPr lvl="1"/>
            <a:r>
              <a:rPr lang="bg-BG" dirty="0" smtClean="0"/>
              <a:t>Преобразуване на цвят от едно пространство в друго – не винаги е възможно</a:t>
            </a:r>
          </a:p>
          <a:p>
            <a:pPr lvl="1"/>
            <a:r>
              <a:rPr lang="bg-BG" dirty="0" smtClean="0"/>
              <a:t>Някои цветове не могат да се представят в някои пространства</a:t>
            </a:r>
          </a:p>
          <a:p>
            <a:pPr lvl="1"/>
            <a:r>
              <a:rPr lang="bg-BG" dirty="0" smtClean="0"/>
              <a:t>Всеки принтер, всеки монитор, всеки комплект </a:t>
            </a:r>
            <a:r>
              <a:rPr lang="bg-BG" dirty="0" smtClean="0"/>
              <a:t>мастила</a:t>
            </a:r>
            <a:r>
              <a:rPr lang="en-US" dirty="0" smtClean="0"/>
              <a:t>, </a:t>
            </a:r>
            <a:r>
              <a:rPr lang="bg-BG" dirty="0" smtClean="0"/>
              <a:t>всяко око </a:t>
            </a:r>
            <a:r>
              <a:rPr lang="bg-BG" dirty="0" smtClean="0"/>
              <a:t>си имат собствено уникално пространство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Най-масови модели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Модели на цветови пространства</a:t>
            </a:r>
          </a:p>
          <a:p>
            <a:pPr lvl="1"/>
            <a:r>
              <a:rPr lang="en-US" dirty="0" smtClean="0"/>
              <a:t>RGB </a:t>
            </a:r>
            <a:r>
              <a:rPr lang="bg-BG" dirty="0" smtClean="0"/>
              <a:t>и фамилия – при цветове, които ще се излъчват (напр. от дисплеи)</a:t>
            </a:r>
          </a:p>
          <a:p>
            <a:pPr lvl="1"/>
            <a:r>
              <a:rPr lang="en-US" dirty="0" smtClean="0"/>
              <a:t>CMYK</a:t>
            </a:r>
            <a:r>
              <a:rPr lang="bg-BG" dirty="0" smtClean="0"/>
              <a:t> и приятели –</a:t>
            </a:r>
            <a:r>
              <a:rPr lang="en-US" dirty="0" smtClean="0"/>
              <a:t> </a:t>
            </a:r>
            <a:r>
              <a:rPr lang="bg-BG" dirty="0" smtClean="0"/>
              <a:t>при цветове, които ще отразяват светлина (напр. печат на хартия)</a:t>
            </a:r>
          </a:p>
          <a:p>
            <a:pPr lvl="1"/>
            <a:r>
              <a:rPr lang="en-US" dirty="0" smtClean="0"/>
              <a:t>HSB</a:t>
            </a:r>
            <a:r>
              <a:rPr lang="bg-BG" dirty="0" smtClean="0"/>
              <a:t> и </a:t>
            </a:r>
            <a:r>
              <a:rPr lang="bg-BG" dirty="0" err="1" smtClean="0"/>
              <a:t>сие</a:t>
            </a:r>
            <a:r>
              <a:rPr lang="bg-BG" dirty="0" smtClean="0"/>
              <a:t> – при хуманно боравене с щастливи цветове</a:t>
            </a:r>
            <a:endParaRPr lang="en-US" dirty="0" smtClean="0"/>
          </a:p>
          <a:p>
            <a:pPr lvl="1"/>
            <a:r>
              <a:rPr lang="bg-BG" dirty="0" smtClean="0"/>
              <a:t>И разбира се – </a:t>
            </a:r>
            <a:r>
              <a:rPr lang="en-US" dirty="0" smtClean="0"/>
              <a:t>grayscale (</a:t>
            </a:r>
            <a:r>
              <a:rPr lang="bg-BG" dirty="0" smtClean="0"/>
              <a:t>черно-бяло)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Grayscale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Grayscale </a:t>
            </a:r>
            <a:r>
              <a:rPr lang="bg-BG" dirty="0" smtClean="0"/>
              <a:t>модел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Grayscale </a:t>
            </a:r>
            <a:r>
              <a:rPr lang="bg-BG" dirty="0" smtClean="0"/>
              <a:t>модел</a:t>
            </a:r>
          </a:p>
          <a:p>
            <a:pPr lvl="1"/>
            <a:r>
              <a:rPr lang="bg-BG" dirty="0" smtClean="0"/>
              <a:t>Черно-бели</a:t>
            </a:r>
            <a:r>
              <a:rPr lang="bg-BG" dirty="0"/>
              <a:t> </a:t>
            </a:r>
            <a:r>
              <a:rPr lang="bg-BG" dirty="0" smtClean="0"/>
              <a:t>(т.е. неутрални) цветове</a:t>
            </a:r>
          </a:p>
          <a:p>
            <a:pPr lvl="1"/>
            <a:r>
              <a:rPr lang="bg-BG" dirty="0" smtClean="0"/>
              <a:t>Емулира монохроматично възприемане на цветовете</a:t>
            </a:r>
          </a:p>
          <a:p>
            <a:pPr lvl="1"/>
            <a:r>
              <a:rPr lang="bg-BG" dirty="0" smtClean="0"/>
              <a:t>Представя се като 1 байт – степен на сивото, като 0=черно, 255=бяло</a:t>
            </a:r>
          </a:p>
          <a:p>
            <a:pPr lvl="1"/>
            <a:r>
              <a:rPr lang="bg-BG" dirty="0" smtClean="0"/>
              <a:t>Като граничен случай в 1 бит, като 0=черно, 1=бяло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Какво е цветът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Дефинициите се простират</a:t>
            </a:r>
          </a:p>
          <a:p>
            <a:pPr lvl="1"/>
            <a:r>
              <a:rPr lang="bg-BG" dirty="0" smtClean="0"/>
              <a:t>От физиката: честота на електро-магнитни вълни</a:t>
            </a:r>
          </a:p>
          <a:p>
            <a:pPr lvl="1"/>
            <a:r>
              <a:rPr lang="bg-BG" dirty="0" smtClean="0"/>
              <a:t>През биологията: трите цветови рецептора в човешкото око</a:t>
            </a:r>
          </a:p>
          <a:p>
            <a:pPr lvl="1"/>
            <a:r>
              <a:rPr lang="bg-BG" dirty="0" smtClean="0"/>
              <a:t>До психологията: цветът е интерпретация в човешкия мозък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RGB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RGB</a:t>
            </a:r>
            <a:r>
              <a:rPr lang="bg-BG" dirty="0" smtClean="0"/>
              <a:t> модел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RGB</a:t>
            </a:r>
            <a:r>
              <a:rPr lang="bg-BG" dirty="0" smtClean="0"/>
              <a:t> модел</a:t>
            </a:r>
          </a:p>
          <a:p>
            <a:pPr lvl="1"/>
            <a:r>
              <a:rPr lang="bg-BG" dirty="0" smtClean="0"/>
              <a:t>Представя цвета като комбинация от три основни цвята:</a:t>
            </a:r>
            <a:br>
              <a:rPr lang="bg-BG" dirty="0" smtClean="0"/>
            </a:br>
            <a:r>
              <a:rPr lang="bg-BG" dirty="0" smtClean="0"/>
              <a:t>		</a:t>
            </a:r>
            <a:r>
              <a:rPr lang="bg-BG" b="1" dirty="0" smtClean="0"/>
              <a:t>червено </a:t>
            </a:r>
            <a:r>
              <a:rPr lang="bg-BG" dirty="0" smtClean="0"/>
              <a:t>(</a:t>
            </a:r>
            <a:r>
              <a:rPr lang="en-US" dirty="0" smtClean="0"/>
              <a:t>R, red)</a:t>
            </a:r>
            <a:r>
              <a:rPr lang="bg-BG" dirty="0" smtClean="0"/>
              <a:t/>
            </a:r>
            <a:br>
              <a:rPr lang="bg-BG" dirty="0" smtClean="0"/>
            </a:br>
            <a:r>
              <a:rPr lang="bg-BG" dirty="0" smtClean="0"/>
              <a:t>		</a:t>
            </a:r>
            <a:r>
              <a:rPr lang="bg-BG" b="1" dirty="0" smtClean="0"/>
              <a:t>зелено</a:t>
            </a:r>
            <a:r>
              <a:rPr lang="bg-BG" dirty="0" smtClean="0"/>
              <a:t> </a:t>
            </a:r>
            <a:r>
              <a:rPr lang="en-US" dirty="0" smtClean="0"/>
              <a:t>(G, green)</a:t>
            </a:r>
            <a:r>
              <a:rPr lang="bg-BG" dirty="0" smtClean="0"/>
              <a:t/>
            </a:r>
            <a:br>
              <a:rPr lang="bg-BG" dirty="0" smtClean="0"/>
            </a:br>
            <a:r>
              <a:rPr lang="bg-BG" dirty="0" smtClean="0"/>
              <a:t>		</a:t>
            </a:r>
            <a:r>
              <a:rPr lang="bg-BG" b="1" dirty="0" smtClean="0"/>
              <a:t>синьо</a:t>
            </a:r>
            <a:r>
              <a:rPr lang="en-US" dirty="0" smtClean="0"/>
              <a:t> (B, blue)</a:t>
            </a:r>
          </a:p>
          <a:p>
            <a:pPr lvl="1"/>
            <a:r>
              <a:rPr lang="bg-BG" dirty="0" smtClean="0"/>
              <a:t>Емулира биологическото възприемане на цветовете от човек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Употреба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Използване на </a:t>
            </a:r>
            <a:r>
              <a:rPr lang="en-US" dirty="0" smtClean="0"/>
              <a:t>RGB</a:t>
            </a:r>
            <a:endParaRPr lang="bg-BG" dirty="0" smtClean="0"/>
          </a:p>
          <a:p>
            <a:pPr lvl="1"/>
            <a:r>
              <a:rPr lang="bg-BG" dirty="0" smtClean="0"/>
              <a:t>При изображения, които ще се показват чрез излъчване на светлина</a:t>
            </a:r>
            <a:endParaRPr lang="en-US" dirty="0" smtClean="0"/>
          </a:p>
          <a:p>
            <a:pPr lvl="1"/>
            <a:r>
              <a:rPr lang="bg-BG" dirty="0" smtClean="0"/>
              <a:t>При съхраняване на цветови данни</a:t>
            </a:r>
          </a:p>
          <a:p>
            <a:pPr lvl="1"/>
            <a:r>
              <a:rPr lang="bg-BG" dirty="0" smtClean="0"/>
              <a:t>По време на всички лекции по ОКГ</a:t>
            </a:r>
          </a:p>
          <a:p>
            <a:pPr lvl="1"/>
            <a:endParaRPr lang="bg-BG" sz="1000" dirty="0" smtClean="0"/>
          </a:p>
          <a:p>
            <a:r>
              <a:rPr lang="bg-BG" dirty="0" smtClean="0"/>
              <a:t>Формат</a:t>
            </a:r>
          </a:p>
          <a:p>
            <a:pPr lvl="1"/>
            <a:r>
              <a:rPr lang="bg-BG" dirty="0" smtClean="0"/>
              <a:t>Най-често като три байта</a:t>
            </a:r>
          </a:p>
          <a:p>
            <a:pPr lvl="1"/>
            <a:r>
              <a:rPr lang="bg-BG" dirty="0" smtClean="0"/>
              <a:t>256 степени на всеки основен цвят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RGB</a:t>
            </a:r>
            <a:r>
              <a:rPr lang="bg-BG" dirty="0" smtClean="0"/>
              <a:t> като адитивен модел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Цветовете се добавят към черното</a:t>
            </a:r>
          </a:p>
          <a:p>
            <a:pPr lvl="1"/>
            <a:r>
              <a:rPr lang="bg-BG" dirty="0" smtClean="0"/>
              <a:t>Максималната степен на основните цветове генерира бял цвят</a:t>
            </a:r>
          </a:p>
          <a:p>
            <a:pPr lvl="1"/>
            <a:r>
              <a:rPr lang="bg-BG" dirty="0" smtClean="0"/>
              <a:t>Липса на цветове генерира черен</a:t>
            </a:r>
            <a:endParaRPr lang="bg-BG" sz="1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6248400"/>
            <a:ext cx="91440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/>
              <a:t>“</a:t>
            </a:r>
            <a:r>
              <a:rPr lang="en-US" sz="1400" dirty="0" err="1" smtClean="0"/>
              <a:t>Reuleaux</a:t>
            </a:r>
            <a:r>
              <a:rPr lang="en-US" sz="1400" dirty="0" smtClean="0"/>
              <a:t> triangle with additive RGB </a:t>
            </a:r>
            <a:r>
              <a:rPr lang="en-US" sz="1400" dirty="0" err="1" smtClean="0"/>
              <a:t>colours</a:t>
            </a:r>
            <a:r>
              <a:rPr lang="en-US" sz="1400" dirty="0" smtClean="0"/>
              <a:t>”</a:t>
            </a:r>
          </a:p>
          <a:p>
            <a:pPr algn="ctr"/>
            <a:r>
              <a:rPr lang="en-US" sz="1400" dirty="0" smtClean="0">
                <a:hlinkClick r:id="rId3"/>
              </a:rPr>
              <a:t>http://youtu.be/JZWgOzdmFa0</a:t>
            </a:r>
            <a:endParaRPr lang="en-US" sz="1400" dirty="0"/>
          </a:p>
        </p:txBody>
      </p:sp>
      <p:pic>
        <p:nvPicPr>
          <p:cNvPr id="119810" name="Picture 2">
            <a:hlinkClick r:id="rId4" action="ppaction://hlinkfile"/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43200" y="3976301"/>
            <a:ext cx="3657599" cy="2286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00600" y="5981700"/>
            <a:ext cx="1828800" cy="381000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09800" y="5981700"/>
            <a:ext cx="2133600" cy="381000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10400" y="5981700"/>
            <a:ext cx="1981200" cy="381000"/>
          </a:xfrm>
          <a:prstGeom prst="rect">
            <a:avLst/>
          </a:prstGeom>
          <a:solidFill>
            <a:srgbClr val="FF7F00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33600" y="4419600"/>
            <a:ext cx="1447800" cy="381000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962400" y="4419600"/>
            <a:ext cx="1447800" cy="381000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867400" y="4419600"/>
            <a:ext cx="1828800" cy="381000"/>
          </a:xfrm>
          <a:prstGeom prst="rect">
            <a:avLst/>
          </a:prstGeom>
          <a:solidFill>
            <a:srgbClr val="FF00FF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RGB</a:t>
            </a:r>
            <a:r>
              <a:rPr lang="bg-BG" dirty="0" smtClean="0"/>
              <a:t> пространство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Цветовете като вектори</a:t>
            </a:r>
          </a:p>
          <a:p>
            <a:pPr lvl="1"/>
            <a:r>
              <a:rPr lang="bg-BG" dirty="0" smtClean="0"/>
              <a:t>Събиране на цветове е подобно на събиране на вектори</a:t>
            </a:r>
          </a:p>
          <a:p>
            <a:pPr lvl="1"/>
            <a:r>
              <a:rPr lang="bg-BG" dirty="0" smtClean="0"/>
              <a:t>Синьо + червено = лилаво</a:t>
            </a:r>
            <a:br>
              <a:rPr lang="bg-BG" dirty="0" smtClean="0"/>
            </a:br>
            <a:r>
              <a:rPr lang="bg-BG" dirty="0" smtClean="0"/>
              <a:t>(0,</a:t>
            </a:r>
            <a:r>
              <a:rPr lang="bg-BG" dirty="0" err="1" smtClean="0"/>
              <a:t>0</a:t>
            </a:r>
            <a:r>
              <a:rPr lang="bg-BG" dirty="0" smtClean="0"/>
              <a:t>,255) + (</a:t>
            </a:r>
            <a:r>
              <a:rPr lang="bg-BG" dirty="0" err="1" smtClean="0"/>
              <a:t>255</a:t>
            </a:r>
            <a:r>
              <a:rPr lang="bg-BG" dirty="0" smtClean="0"/>
              <a:t>,0,</a:t>
            </a:r>
            <a:r>
              <a:rPr lang="bg-BG" dirty="0" err="1" smtClean="0"/>
              <a:t>0</a:t>
            </a:r>
            <a:r>
              <a:rPr lang="bg-BG" dirty="0" smtClean="0"/>
              <a:t>) = (255,0,255)</a:t>
            </a:r>
            <a:br>
              <a:rPr lang="bg-BG" dirty="0" smtClean="0"/>
            </a:br>
            <a:r>
              <a:rPr lang="bg-BG" dirty="0" smtClean="0"/>
              <a:t>                 +                  =</a:t>
            </a:r>
          </a:p>
          <a:p>
            <a:pPr lvl="1"/>
            <a:r>
              <a:rPr lang="bg-BG" dirty="0" smtClean="0"/>
              <a:t>Между жълто и червено е оранжево</a:t>
            </a:r>
            <a:br>
              <a:rPr lang="bg-BG" dirty="0" smtClean="0"/>
            </a:br>
            <a:r>
              <a:rPr lang="bg-BG" dirty="0" smtClean="0"/>
              <a:t>(255,</a:t>
            </a:r>
            <a:r>
              <a:rPr lang="bg-BG" dirty="0" err="1" smtClean="0"/>
              <a:t>255</a:t>
            </a:r>
            <a:r>
              <a:rPr lang="bg-BG" dirty="0" smtClean="0"/>
              <a:t>,0)</a:t>
            </a:r>
            <a:r>
              <a:rPr lang="en-US" dirty="0" smtClean="0"/>
              <a:t>/2</a:t>
            </a:r>
            <a:r>
              <a:rPr lang="bg-BG" dirty="0" smtClean="0"/>
              <a:t> + (255,0,</a:t>
            </a:r>
            <a:r>
              <a:rPr lang="bg-BG" dirty="0" err="1" smtClean="0"/>
              <a:t>0</a:t>
            </a:r>
            <a:r>
              <a:rPr lang="bg-BG" dirty="0" smtClean="0"/>
              <a:t>)</a:t>
            </a:r>
            <a:r>
              <a:rPr lang="en-US" dirty="0" smtClean="0"/>
              <a:t>/2</a:t>
            </a:r>
            <a:r>
              <a:rPr lang="bg-BG" dirty="0" smtClean="0"/>
              <a:t> = (255, 127,0)</a:t>
            </a:r>
            <a:br>
              <a:rPr lang="bg-BG" dirty="0" smtClean="0"/>
            </a:br>
            <a:r>
              <a:rPr lang="bg-BG" dirty="0" smtClean="0"/>
              <a:t>                      </a:t>
            </a:r>
            <a:r>
              <a:rPr lang="en-US" dirty="0" smtClean="0"/>
              <a:t> </a:t>
            </a:r>
            <a:r>
              <a:rPr lang="bg-BG" dirty="0" smtClean="0"/>
              <a:t> </a:t>
            </a:r>
            <a:r>
              <a:rPr lang="bg-BG" sz="2800" dirty="0" smtClean="0"/>
              <a:t> </a:t>
            </a:r>
            <a:r>
              <a:rPr lang="bg-BG" sz="2400" dirty="0" smtClean="0"/>
              <a:t> </a:t>
            </a:r>
            <a:r>
              <a:rPr lang="bg-BG" dirty="0" smtClean="0"/>
              <a:t>+     </a:t>
            </a:r>
            <a:r>
              <a:rPr lang="en-US" dirty="0" smtClean="0"/>
              <a:t>      </a:t>
            </a:r>
            <a:r>
              <a:rPr lang="bg-BG" sz="2400" dirty="0" smtClean="0"/>
              <a:t>  </a:t>
            </a:r>
            <a:r>
              <a:rPr lang="bg-BG" dirty="0" smtClean="0"/>
              <a:t>        </a:t>
            </a:r>
            <a:r>
              <a:rPr lang="bg-BG" sz="1800" dirty="0" smtClean="0"/>
              <a:t> </a:t>
            </a:r>
            <a:r>
              <a:rPr lang="bg-BG" dirty="0" smtClean="0"/>
              <a:t> =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Още за </a:t>
            </a:r>
            <a:r>
              <a:rPr lang="en-US" dirty="0" smtClean="0"/>
              <a:t>RGB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Неутрални цветове (черно-бели)</a:t>
            </a:r>
          </a:p>
          <a:p>
            <a:pPr lvl="1"/>
            <a:r>
              <a:rPr lang="bg-BG" dirty="0" smtClean="0"/>
              <a:t>Цветове при които трите компоненти са с еднаква стойност</a:t>
            </a:r>
          </a:p>
          <a:p>
            <a:pPr lvl="1"/>
            <a:endParaRPr lang="bg-BG" sz="1000" dirty="0" smtClean="0"/>
          </a:p>
          <a:p>
            <a:r>
              <a:rPr lang="bg-BG" dirty="0" smtClean="0"/>
              <a:t>Демонстрация на </a:t>
            </a:r>
            <a:r>
              <a:rPr lang="en-US" dirty="0" err="1" smtClean="0"/>
              <a:t>RGB</a:t>
            </a:r>
            <a:endParaRPr lang="bg-BG" dirty="0" smtClean="0"/>
          </a:p>
        </p:txBody>
      </p:sp>
      <p:pic>
        <p:nvPicPr>
          <p:cNvPr id="120834" name="Picture 2">
            <a:hlinkClick r:id="rId3" action="ppaction://hlinkfile"/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38718" y="4343400"/>
            <a:ext cx="3657600" cy="2286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CMYK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22412" y="647881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0:35</a:t>
            </a:r>
            <a:endParaRPr lang="bg-B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chemeClr val="tx1">
                    <a:lumMod val="65000"/>
                    <a:lumOff val="35000"/>
                    <a:alpha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CMYK</a:t>
            </a:r>
            <a:r>
              <a:rPr lang="bg-BG" dirty="0" smtClean="0"/>
              <a:t> модел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CMYK</a:t>
            </a:r>
            <a:r>
              <a:rPr lang="bg-BG" dirty="0" smtClean="0"/>
              <a:t> модел</a:t>
            </a:r>
          </a:p>
          <a:p>
            <a:pPr lvl="1"/>
            <a:r>
              <a:rPr lang="bg-BG" dirty="0" smtClean="0"/>
              <a:t>Представя цвета като комбинация от три-четири основни цвята:</a:t>
            </a:r>
            <a:br>
              <a:rPr lang="bg-BG" dirty="0" smtClean="0"/>
            </a:br>
            <a:r>
              <a:rPr lang="bg-BG" dirty="0" smtClean="0"/>
              <a:t>		</a:t>
            </a:r>
            <a:r>
              <a:rPr lang="bg-BG" b="1" dirty="0" smtClean="0"/>
              <a:t>светлосиньо </a:t>
            </a:r>
            <a:r>
              <a:rPr lang="bg-BG" dirty="0" smtClean="0"/>
              <a:t>(</a:t>
            </a:r>
            <a:r>
              <a:rPr lang="en-US" dirty="0" smtClean="0"/>
              <a:t>C, cyan)</a:t>
            </a:r>
            <a:r>
              <a:rPr lang="bg-BG" dirty="0" smtClean="0"/>
              <a:t/>
            </a:r>
            <a:br>
              <a:rPr lang="bg-BG" dirty="0" smtClean="0"/>
            </a:br>
            <a:r>
              <a:rPr lang="bg-BG" dirty="0" smtClean="0"/>
              <a:t>		</a:t>
            </a:r>
            <a:r>
              <a:rPr lang="bg-BG" b="1" dirty="0" smtClean="0"/>
              <a:t>пурпурно </a:t>
            </a:r>
            <a:r>
              <a:rPr lang="en-US" dirty="0" smtClean="0"/>
              <a:t>(M, magenta)</a:t>
            </a:r>
            <a:r>
              <a:rPr lang="bg-BG" dirty="0" smtClean="0"/>
              <a:t/>
            </a:r>
            <a:br>
              <a:rPr lang="bg-BG" dirty="0" smtClean="0"/>
            </a:br>
            <a:r>
              <a:rPr lang="bg-BG" dirty="0" smtClean="0"/>
              <a:t>		</a:t>
            </a:r>
            <a:r>
              <a:rPr lang="bg-BG" b="1" dirty="0" smtClean="0"/>
              <a:t>жълто</a:t>
            </a:r>
            <a:r>
              <a:rPr lang="en-US" dirty="0" smtClean="0"/>
              <a:t> (Y, yellow)</a:t>
            </a:r>
            <a:br>
              <a:rPr lang="en-US" dirty="0" smtClean="0"/>
            </a:br>
            <a:r>
              <a:rPr lang="bg-BG" dirty="0" smtClean="0"/>
              <a:t> 		</a:t>
            </a:r>
            <a:r>
              <a:rPr lang="bg-BG" b="1" dirty="0" smtClean="0"/>
              <a:t>черно</a:t>
            </a:r>
            <a:r>
              <a:rPr lang="en-US" dirty="0" smtClean="0"/>
              <a:t> (K, black)</a:t>
            </a:r>
          </a:p>
          <a:p>
            <a:pPr lvl="1"/>
            <a:r>
              <a:rPr lang="bg-BG" dirty="0" smtClean="0"/>
              <a:t>Черното се ползва за пестене на бои и постигане на по-черно черно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Употреба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bg-BG" dirty="0" smtClean="0"/>
              <a:t>Използване на </a:t>
            </a:r>
            <a:r>
              <a:rPr lang="en-US" dirty="0" smtClean="0"/>
              <a:t>CMYK</a:t>
            </a:r>
            <a:endParaRPr lang="bg-BG" dirty="0" smtClean="0"/>
          </a:p>
          <a:p>
            <a:pPr lvl="1"/>
            <a:r>
              <a:rPr lang="bg-BG" dirty="0" smtClean="0"/>
              <a:t>При изображения, които ще се печатат на хартия или друга повърхност</a:t>
            </a:r>
          </a:p>
          <a:p>
            <a:pPr lvl="1"/>
            <a:r>
              <a:rPr lang="bg-BG" dirty="0" smtClean="0"/>
              <a:t>При предпечатна подготовка</a:t>
            </a:r>
            <a:endParaRPr lang="en-US" dirty="0" smtClean="0"/>
          </a:p>
          <a:p>
            <a:pPr lvl="1"/>
            <a:r>
              <a:rPr lang="bg-BG" dirty="0" smtClean="0"/>
              <a:t>При съхраняване на цветови данни</a:t>
            </a:r>
          </a:p>
          <a:p>
            <a:pPr lvl="1"/>
            <a:endParaRPr lang="bg-BG" sz="1000" dirty="0" smtClean="0"/>
          </a:p>
          <a:p>
            <a:r>
              <a:rPr lang="bg-BG" dirty="0" smtClean="0"/>
              <a:t>Формат</a:t>
            </a:r>
          </a:p>
          <a:p>
            <a:pPr lvl="1"/>
            <a:r>
              <a:rPr lang="bg-BG" dirty="0" smtClean="0"/>
              <a:t>Като четири байта</a:t>
            </a:r>
          </a:p>
          <a:p>
            <a:pPr lvl="1"/>
            <a:r>
              <a:rPr lang="bg-BG" dirty="0" smtClean="0"/>
              <a:t>256 степени на всеки основен цвят, но често и като процент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CMYK - </a:t>
            </a:r>
            <a:r>
              <a:rPr lang="bg-BG" dirty="0" err="1" smtClean="0"/>
              <a:t>субтрактивен</a:t>
            </a:r>
            <a:r>
              <a:rPr lang="bg-BG" dirty="0" smtClean="0"/>
              <a:t> модел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Цветове се изваждат от бялото</a:t>
            </a:r>
          </a:p>
          <a:p>
            <a:pPr lvl="1"/>
            <a:r>
              <a:rPr lang="bg-BG" dirty="0" smtClean="0"/>
              <a:t>Максималната степен на основните цветове генерира черен цвят</a:t>
            </a:r>
          </a:p>
          <a:p>
            <a:pPr lvl="1"/>
            <a:r>
              <a:rPr lang="bg-BG" dirty="0" smtClean="0"/>
              <a:t>Липсата на цветове генерира бял</a:t>
            </a:r>
            <a:endParaRPr lang="bg-BG" sz="1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6258580"/>
            <a:ext cx="91440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/>
              <a:t>“</a:t>
            </a:r>
            <a:r>
              <a:rPr lang="en-US" sz="1400" dirty="0" err="1" smtClean="0"/>
              <a:t>Reuleaux</a:t>
            </a:r>
            <a:r>
              <a:rPr lang="en-US" sz="1400" dirty="0" smtClean="0"/>
              <a:t> triangle with subtractive CMY </a:t>
            </a:r>
            <a:r>
              <a:rPr lang="en-US" sz="1400" dirty="0" err="1" smtClean="0"/>
              <a:t>colours</a:t>
            </a:r>
            <a:r>
              <a:rPr lang="en-US" sz="1400" dirty="0" smtClean="0"/>
              <a:t>”</a:t>
            </a:r>
            <a:endParaRPr lang="bg-BG" sz="1400" dirty="0" smtClean="0"/>
          </a:p>
          <a:p>
            <a:pPr algn="ctr"/>
            <a:r>
              <a:rPr lang="en-US" sz="1400" dirty="0" smtClean="0">
                <a:hlinkClick r:id="rId3"/>
              </a:rPr>
              <a:t>http://youtu.be/_nRMtOmCj4A</a:t>
            </a:r>
            <a:endParaRPr lang="en-US" sz="1400" dirty="0"/>
          </a:p>
        </p:txBody>
      </p:sp>
      <p:pic>
        <p:nvPicPr>
          <p:cNvPr id="121858" name="Picture 2">
            <a:hlinkClick r:id="rId4" action="ppaction://hlinkfile"/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43200" y="3972580"/>
            <a:ext cx="3657600" cy="2286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Физическа основа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600200"/>
            <a:ext cx="7848600" cy="990600"/>
          </a:xfrm>
        </p:spPr>
        <p:txBody>
          <a:bodyPr/>
          <a:lstStyle/>
          <a:p>
            <a:r>
              <a:rPr lang="bg-BG" dirty="0" smtClean="0"/>
              <a:t>Електромагнитен спектър</a:t>
            </a:r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4229100" y="2286000"/>
            <a:ext cx="0" cy="4572000"/>
          </a:xfrm>
          <a:prstGeom prst="line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16200000">
            <a:off x="4133850" y="6750050"/>
            <a:ext cx="0" cy="19050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16200000">
            <a:off x="4324350" y="3333750"/>
            <a:ext cx="0" cy="19050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rot="16200000">
            <a:off x="4133850" y="5772150"/>
            <a:ext cx="0" cy="19050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16200000">
            <a:off x="4133850" y="5238750"/>
            <a:ext cx="0" cy="19050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16200000">
            <a:off x="4133850" y="4248150"/>
            <a:ext cx="0" cy="19050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rot="16200000">
            <a:off x="4133850" y="4552950"/>
            <a:ext cx="0" cy="19050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16200000">
            <a:off x="4324350" y="4476750"/>
            <a:ext cx="0" cy="19050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16200000">
            <a:off x="4324350" y="5391150"/>
            <a:ext cx="0" cy="19050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16200000">
            <a:off x="4324350" y="6305550"/>
            <a:ext cx="0" cy="19050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981200" y="2286000"/>
            <a:ext cx="2209800" cy="20574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0" rIns="182880" rtlCol="0" anchor="ctr">
            <a:noAutofit/>
          </a:bodyPr>
          <a:lstStyle/>
          <a:p>
            <a:pPr algn="r"/>
            <a:r>
              <a:rPr lang="bg-BG" sz="24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Нискочестотно</a:t>
            </a:r>
            <a:br>
              <a:rPr lang="bg-BG" sz="24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bg-BG" sz="24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радио</a:t>
            </a:r>
            <a:endParaRPr lang="en-US" sz="24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981200" y="4343400"/>
            <a:ext cx="2209800" cy="3048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0" rIns="182880" rtlCol="0" anchor="ctr">
            <a:noAutofit/>
          </a:bodyPr>
          <a:lstStyle/>
          <a:p>
            <a:pPr algn="r"/>
            <a:r>
              <a:rPr lang="bg-BG" sz="24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АМ радио</a:t>
            </a:r>
            <a:endParaRPr lang="en-US" sz="24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981200" y="4648200"/>
            <a:ext cx="2209800" cy="6858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0" rIns="182880" rtlCol="0" anchor="ctr">
            <a:noAutofit/>
          </a:bodyPr>
          <a:lstStyle/>
          <a:p>
            <a:pPr algn="r"/>
            <a:r>
              <a:rPr lang="bg-BG" sz="24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Къси радио вълни</a:t>
            </a:r>
            <a:endParaRPr lang="en-US" sz="24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81200" y="5334000"/>
            <a:ext cx="2209800" cy="5334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0" rIns="182880" rtlCol="0" anchor="ctr">
            <a:noAutofit/>
          </a:bodyPr>
          <a:lstStyle/>
          <a:p>
            <a:pPr algn="r"/>
            <a:r>
              <a:rPr lang="bg-BG" sz="24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ТВ и </a:t>
            </a:r>
            <a:r>
              <a:rPr lang="en-US" sz="24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FM</a:t>
            </a:r>
            <a:r>
              <a:rPr lang="bg-BG" sz="24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 радио вълни</a:t>
            </a:r>
            <a:endParaRPr lang="en-US" sz="24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981200" y="5867400"/>
            <a:ext cx="2209800" cy="9144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0" rIns="182880" rtlCol="0" anchor="ctr">
            <a:noAutofit/>
          </a:bodyPr>
          <a:lstStyle/>
          <a:p>
            <a:pPr algn="r"/>
            <a:r>
              <a:rPr lang="bg-BG" sz="24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Радари</a:t>
            </a:r>
          </a:p>
          <a:p>
            <a:pPr algn="r"/>
            <a:r>
              <a:rPr lang="bg-BG" sz="24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(и микровълнови печки)</a:t>
            </a:r>
            <a:endParaRPr lang="en-US" sz="24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495800" y="3200400"/>
            <a:ext cx="1295400" cy="4572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182880" rIns="182880" rtlCol="0" anchor="ctr">
            <a:noAutofit/>
          </a:bodyPr>
          <a:lstStyle/>
          <a:p>
            <a:r>
              <a:rPr lang="bg-BG" sz="24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1000 м</a:t>
            </a:r>
            <a:endParaRPr lang="en-US" sz="24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495800" y="4343400"/>
            <a:ext cx="1295400" cy="4572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182880" rIns="182880" rtlCol="0" anchor="ctr">
            <a:noAutofit/>
          </a:bodyPr>
          <a:lstStyle/>
          <a:p>
            <a:r>
              <a:rPr lang="bg-BG" sz="24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100 м</a:t>
            </a:r>
            <a:endParaRPr lang="en-US" sz="24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495800" y="5257800"/>
            <a:ext cx="1295400" cy="4572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182880" rIns="182880" rtlCol="0" anchor="ctr">
            <a:noAutofit/>
          </a:bodyPr>
          <a:lstStyle/>
          <a:p>
            <a:r>
              <a:rPr lang="bg-BG" sz="24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1 м</a:t>
            </a:r>
            <a:endParaRPr lang="en-US" sz="24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495800" y="6172200"/>
            <a:ext cx="1295400" cy="4572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182880" rIns="182880" rtlCol="0" anchor="ctr">
            <a:noAutofit/>
          </a:bodyPr>
          <a:lstStyle/>
          <a:p>
            <a:r>
              <a:rPr lang="bg-BG" sz="24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1 см</a:t>
            </a:r>
            <a:endParaRPr lang="en-US" sz="24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3" name="TextBox 72"/>
          <p:cNvSpPr txBox="1"/>
          <p:nvPr/>
        </p:nvSpPr>
        <p:spPr>
          <a:xfrm rot="16200000">
            <a:off x="3917950" y="2597150"/>
            <a:ext cx="1028700" cy="4572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182880" rIns="182880" rtlCol="0" anchor="ctr">
            <a:noAutofit/>
          </a:bodyPr>
          <a:lstStyle/>
          <a:p>
            <a:pPr algn="ctr">
              <a:lnSpc>
                <a:spcPts val="1000"/>
              </a:lnSpc>
            </a:pPr>
            <a:r>
              <a:rPr lang="bg-BG" sz="12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Дължина</a:t>
            </a:r>
            <a:br>
              <a:rPr lang="bg-BG" sz="12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bg-BG" sz="12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на вълната</a:t>
            </a:r>
            <a:endParaRPr lang="en-US" sz="12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CMYK</a:t>
            </a:r>
            <a:r>
              <a:rPr lang="bg-BG" dirty="0" smtClean="0"/>
              <a:t> и печатане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Може да се печата без </a:t>
            </a:r>
            <a:r>
              <a:rPr lang="en-US" dirty="0" smtClean="0"/>
              <a:t>CMYK</a:t>
            </a:r>
            <a:endParaRPr lang="bg-BG" dirty="0" smtClean="0"/>
          </a:p>
          <a:p>
            <a:pPr lvl="1"/>
            <a:r>
              <a:rPr lang="bg-BG" dirty="0" smtClean="0"/>
              <a:t>Всеки цвят си е композиран като отделна боя (</a:t>
            </a:r>
            <a:r>
              <a:rPr lang="bg-BG" dirty="0" err="1" smtClean="0"/>
              <a:t>спот-цветове</a:t>
            </a:r>
            <a:r>
              <a:rPr lang="bg-BG" dirty="0" smtClean="0"/>
              <a:t>)</a:t>
            </a:r>
          </a:p>
          <a:p>
            <a:pPr lvl="1"/>
            <a:endParaRPr lang="bg-BG" sz="1000" dirty="0" smtClean="0"/>
          </a:p>
          <a:p>
            <a:r>
              <a:rPr lang="bg-BG" dirty="0" smtClean="0"/>
              <a:t>Но често се ползва </a:t>
            </a:r>
            <a:r>
              <a:rPr lang="en-US" dirty="0" smtClean="0"/>
              <a:t>CMYK</a:t>
            </a:r>
          </a:p>
          <a:p>
            <a:pPr lvl="1"/>
            <a:r>
              <a:rPr lang="bg-BG" dirty="0" smtClean="0"/>
              <a:t>Чрез цветоотделка на 4 слоя</a:t>
            </a:r>
          </a:p>
          <a:p>
            <a:pPr lvl="1"/>
            <a:r>
              <a:rPr lang="bg-BG" dirty="0" smtClean="0"/>
              <a:t>Понякога на 6 слоя (с две степени на светлосиньото и пурпурното)</a:t>
            </a:r>
          </a:p>
          <a:p>
            <a:pPr lvl="1"/>
            <a:r>
              <a:rPr lang="bg-BG" dirty="0" smtClean="0"/>
              <a:t>Понякога с допълнителни </a:t>
            </a:r>
            <a:r>
              <a:rPr lang="bg-BG" dirty="0" err="1" smtClean="0"/>
              <a:t>спот-цветове</a:t>
            </a:r>
            <a:endParaRPr lang="bg-BG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CMYK</a:t>
            </a:r>
            <a:r>
              <a:rPr lang="bg-BG" dirty="0" smtClean="0"/>
              <a:t> и </a:t>
            </a:r>
            <a:r>
              <a:rPr lang="en-US" dirty="0" smtClean="0"/>
              <a:t>RGB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600200"/>
            <a:ext cx="7848600" cy="5105400"/>
          </a:xfrm>
        </p:spPr>
        <p:txBody>
          <a:bodyPr/>
          <a:lstStyle/>
          <a:p>
            <a:r>
              <a:rPr lang="bg-BG" dirty="0" smtClean="0"/>
              <a:t>Връзка на</a:t>
            </a:r>
            <a:r>
              <a:rPr lang="en-US" dirty="0" smtClean="0"/>
              <a:t> </a:t>
            </a:r>
            <a:r>
              <a:rPr lang="en-US" dirty="0" err="1" smtClean="0"/>
              <a:t>RGB</a:t>
            </a:r>
            <a:r>
              <a:rPr lang="en-US" dirty="0" smtClean="0"/>
              <a:t> </a:t>
            </a:r>
            <a:r>
              <a:rPr lang="bg-BG" dirty="0" smtClean="0"/>
              <a:t>и </a:t>
            </a:r>
            <a:r>
              <a:rPr lang="en-US" dirty="0" err="1" smtClean="0"/>
              <a:t>CMY</a:t>
            </a:r>
            <a:endParaRPr lang="bg-BG" dirty="0" smtClean="0"/>
          </a:p>
          <a:p>
            <a:pPr lvl="1"/>
            <a:r>
              <a:rPr lang="bg-BG" dirty="0" smtClean="0"/>
              <a:t>На теория са противоположни, но взаимно допълващи се модели</a:t>
            </a:r>
            <a:endParaRPr lang="en-US" dirty="0" smtClean="0"/>
          </a:p>
          <a:p>
            <a:pPr lvl="1"/>
            <a:r>
              <a:rPr lang="bg-BG" dirty="0" smtClean="0"/>
              <a:t>На практика има проблеми в прехода от </a:t>
            </a:r>
            <a:r>
              <a:rPr lang="en-US" dirty="0" smtClean="0"/>
              <a:t>RGB</a:t>
            </a:r>
            <a:r>
              <a:rPr lang="bg-BG" dirty="0" smtClean="0"/>
              <a:t> към </a:t>
            </a:r>
            <a:r>
              <a:rPr lang="en-US" dirty="0" err="1" smtClean="0"/>
              <a:t>CMYK</a:t>
            </a:r>
            <a:r>
              <a:rPr lang="bg-BG" dirty="0" smtClean="0"/>
              <a:t> (напр. при синьото)</a:t>
            </a:r>
          </a:p>
        </p:txBody>
      </p:sp>
      <p:pic>
        <p:nvPicPr>
          <p:cNvPr id="122882" name="Picture 2">
            <a:hlinkClick r:id="rId3" action="ppaction://hlinkfile"/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663" t="28395" r="17663" b="13422"/>
          <a:stretch/>
        </p:blipFill>
        <p:spPr bwMode="auto">
          <a:xfrm>
            <a:off x="2743200" y="4419600"/>
            <a:ext cx="3657600" cy="2286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   Още за проблема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Ето двата модела един до друг</a:t>
            </a:r>
          </a:p>
          <a:p>
            <a:endParaRPr lang="bg-BG" dirty="0" smtClean="0"/>
          </a:p>
          <a:p>
            <a:endParaRPr lang="bg-BG" dirty="0" smtClean="0"/>
          </a:p>
          <a:p>
            <a:endParaRPr lang="bg-BG" dirty="0" smtClean="0"/>
          </a:p>
          <a:p>
            <a:pPr lvl="1"/>
            <a:r>
              <a:rPr lang="en-US" dirty="0" smtClean="0"/>
              <a:t>CMYK</a:t>
            </a:r>
            <a:r>
              <a:rPr lang="bg-BG" dirty="0" smtClean="0"/>
              <a:t> не е лош модел</a:t>
            </a:r>
          </a:p>
          <a:p>
            <a:pPr lvl="1"/>
            <a:r>
              <a:rPr lang="bg-BG" dirty="0" smtClean="0"/>
              <a:t>Преходът </a:t>
            </a:r>
            <a:r>
              <a:rPr lang="en-US" dirty="0" smtClean="0"/>
              <a:t>RGB→CMYK</a:t>
            </a:r>
            <a:r>
              <a:rPr lang="bg-BG" dirty="0" smtClean="0"/>
              <a:t> разваля цвета</a:t>
            </a:r>
          </a:p>
          <a:p>
            <a:pPr lvl="1"/>
            <a:r>
              <a:rPr lang="bg-BG" dirty="0" smtClean="0"/>
              <a:t>Пък и сега гледате четворен преход</a:t>
            </a:r>
            <a:endParaRPr lang="en-US" dirty="0"/>
          </a:p>
        </p:txBody>
      </p:sp>
      <p:pic>
        <p:nvPicPr>
          <p:cNvPr id="10" name="Picture 2" descr="C:\Pavel\Courses\Materials\Course.OKG 2012-13\OKG-07. Colours\rgb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 rot="5400000">
            <a:off x="5029201" y="-685801"/>
            <a:ext cx="762000" cy="685800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11" name="Picture 4" descr="C:\Pavel\Courses\Materials\Course.OKG 2012-13\OKG-07. Colours\cmyk2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 rot="5400000">
            <a:off x="5029200" y="76201"/>
            <a:ext cx="762001" cy="685800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990600" y="2514600"/>
            <a:ext cx="1371600" cy="457200"/>
          </a:xfrm>
          <a:prstGeom prst="rect">
            <a:avLst/>
          </a:prstGeom>
          <a:noFill/>
          <a:effectLst/>
        </p:spPr>
        <p:txBody>
          <a:bodyPr wrap="square" lIns="91440" rIns="91440" rtlCol="0" anchor="ctr">
            <a:spAutoFit/>
          </a:bodyPr>
          <a:lstStyle/>
          <a:p>
            <a:pPr marL="0" lvl="1"/>
            <a:r>
              <a:rPr lang="en-US" sz="2400" b="1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RGB</a:t>
            </a:r>
            <a:endParaRPr lang="en-US" sz="2400" b="1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90600" y="3276600"/>
            <a:ext cx="1371600" cy="457200"/>
          </a:xfrm>
          <a:prstGeom prst="rect">
            <a:avLst/>
          </a:prstGeom>
          <a:noFill/>
          <a:effectLst/>
        </p:spPr>
        <p:txBody>
          <a:bodyPr wrap="square" lIns="91440" rIns="91440" rtlCol="0" anchor="ctr">
            <a:spAutoFit/>
          </a:bodyPr>
          <a:lstStyle/>
          <a:p>
            <a:pPr marL="0" lvl="1"/>
            <a:r>
              <a:rPr lang="en-US" sz="2400" b="1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CMYK</a:t>
            </a:r>
            <a:endParaRPr lang="en-US" sz="2400" b="1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1295400" y="228600"/>
            <a:ext cx="7848600" cy="6477000"/>
          </a:xfrm>
        </p:spPr>
        <p:txBody>
          <a:bodyPr>
            <a:normAutofit/>
          </a:bodyPr>
          <a:lstStyle/>
          <a:p>
            <a:r>
              <a:rPr lang="bg-BG" dirty="0" smtClean="0"/>
              <a:t>Защо четворен проход?</a:t>
            </a:r>
            <a:endParaRPr lang="en-US" dirty="0" smtClean="0"/>
          </a:p>
          <a:p>
            <a:pPr marL="749300" lvl="1" indent="-292100">
              <a:buFont typeface="Calibri" pitchFamily="34" charset="0"/>
              <a:buChar char="–"/>
            </a:pPr>
            <a:r>
              <a:rPr lang="en-US" dirty="0" smtClean="0"/>
              <a:t>RGB</a:t>
            </a:r>
            <a:r>
              <a:rPr lang="en-US" baseline="30000" dirty="0" smtClean="0"/>
              <a:t>1</a:t>
            </a:r>
            <a:r>
              <a:rPr lang="en-US" dirty="0" smtClean="0"/>
              <a:t>→CMYK</a:t>
            </a:r>
            <a:r>
              <a:rPr lang="en-US" baseline="30000" dirty="0" smtClean="0"/>
              <a:t>2</a:t>
            </a:r>
            <a:r>
              <a:rPr lang="en-US" dirty="0" smtClean="0"/>
              <a:t>→RGB</a:t>
            </a:r>
            <a:r>
              <a:rPr lang="en-US" baseline="30000" dirty="0" smtClean="0"/>
              <a:t>3</a:t>
            </a:r>
            <a:r>
              <a:rPr lang="en-US" dirty="0" smtClean="0"/>
              <a:t>→CMYK</a:t>
            </a:r>
            <a:r>
              <a:rPr lang="en-US" baseline="30000" dirty="0" smtClean="0"/>
              <a:t>4</a:t>
            </a:r>
            <a:r>
              <a:rPr lang="en-US" dirty="0" smtClean="0"/>
              <a:t>→RGB</a:t>
            </a:r>
            <a:r>
              <a:rPr lang="en-US" baseline="30000" dirty="0" smtClean="0"/>
              <a:t>5</a:t>
            </a:r>
            <a:endParaRPr lang="en-US" dirty="0" smtClean="0"/>
          </a:p>
          <a:p>
            <a:endParaRPr lang="en-US" sz="1000" dirty="0" smtClean="0"/>
          </a:p>
          <a:p>
            <a:r>
              <a:rPr lang="bg-BG" dirty="0" smtClean="0"/>
              <a:t>Ето защо</a:t>
            </a:r>
          </a:p>
          <a:p>
            <a:pPr lvl="1">
              <a:buFont typeface="Calibri" pitchFamily="34" charset="0"/>
              <a:buChar char="–"/>
            </a:pPr>
            <a:r>
              <a:rPr lang="bg-BG" dirty="0" smtClean="0"/>
              <a:t>Оригиналът е в </a:t>
            </a:r>
            <a:r>
              <a:rPr lang="en-US" dirty="0" smtClean="0"/>
              <a:t>RGB</a:t>
            </a:r>
            <a:r>
              <a:rPr lang="en-US" baseline="30000" dirty="0" smtClean="0"/>
              <a:t>1</a:t>
            </a:r>
            <a:endParaRPr lang="en-US" dirty="0" smtClean="0"/>
          </a:p>
          <a:p>
            <a:pPr lvl="1">
              <a:buFont typeface="Calibri" pitchFamily="34" charset="0"/>
              <a:buChar char="–"/>
            </a:pPr>
            <a:r>
              <a:rPr lang="bg-BG" dirty="0" smtClean="0"/>
              <a:t>Прехвърлен е в </a:t>
            </a:r>
            <a:r>
              <a:rPr lang="en-US" dirty="0" smtClean="0"/>
              <a:t>CMYK</a:t>
            </a:r>
            <a:r>
              <a:rPr lang="bg-BG" baseline="30000" dirty="0" smtClean="0"/>
              <a:t>2</a:t>
            </a:r>
            <a:r>
              <a:rPr lang="bg-BG" dirty="0" smtClean="0"/>
              <a:t> за да се покаже загубата на турско синьо</a:t>
            </a:r>
          </a:p>
          <a:p>
            <a:pPr lvl="1">
              <a:buFont typeface="Calibri" pitchFamily="34" charset="0"/>
              <a:buChar char="–"/>
            </a:pPr>
            <a:r>
              <a:rPr lang="bg-BG" dirty="0" smtClean="0"/>
              <a:t>После слайдът се прожектира, т.е. отново е превърнат в </a:t>
            </a:r>
            <a:r>
              <a:rPr lang="en-US" dirty="0" smtClean="0"/>
              <a:t>RGB</a:t>
            </a:r>
            <a:r>
              <a:rPr lang="bg-BG" baseline="30000" dirty="0" smtClean="0"/>
              <a:t>3</a:t>
            </a:r>
            <a:endParaRPr lang="en-US" dirty="0" smtClean="0"/>
          </a:p>
          <a:p>
            <a:pPr lvl="1">
              <a:buFont typeface="Calibri" pitchFamily="34" charset="0"/>
              <a:buChar char="–"/>
            </a:pPr>
            <a:r>
              <a:rPr lang="bg-BG" dirty="0" smtClean="0"/>
              <a:t>От екрана се отразява в </a:t>
            </a:r>
            <a:r>
              <a:rPr lang="en-US" dirty="0" smtClean="0"/>
              <a:t>CMYK</a:t>
            </a:r>
            <a:r>
              <a:rPr lang="bg-BG" baseline="30000" dirty="0" smtClean="0"/>
              <a:t>4</a:t>
            </a:r>
            <a:endParaRPr lang="en-US" dirty="0" smtClean="0"/>
          </a:p>
          <a:p>
            <a:pPr lvl="1">
              <a:buFont typeface="Calibri" pitchFamily="34" charset="0"/>
              <a:buChar char="–"/>
            </a:pPr>
            <a:r>
              <a:rPr lang="bg-BG" dirty="0" smtClean="0"/>
              <a:t>В очите ви се конвертира до </a:t>
            </a:r>
            <a:r>
              <a:rPr lang="en-US" dirty="0" smtClean="0"/>
              <a:t>RGB</a:t>
            </a:r>
            <a:r>
              <a:rPr lang="bg-BG" baseline="30000" dirty="0" smtClean="0"/>
              <a:t>5</a:t>
            </a:r>
            <a:endParaRPr lang="bg-BG" dirty="0" smtClean="0"/>
          </a:p>
          <a:p>
            <a:pPr lvl="1">
              <a:buFont typeface="Calibri" pitchFamily="34" charset="0"/>
              <a:buChar char="–"/>
            </a:pPr>
            <a:endParaRPr lang="en-US" dirty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Други цветови пространства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И още други пространства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В куб</a:t>
            </a:r>
          </a:p>
          <a:p>
            <a:pPr lvl="1"/>
            <a:r>
              <a:rPr lang="en-US" dirty="0" err="1" smtClean="0"/>
              <a:t>YIQ</a:t>
            </a:r>
            <a:r>
              <a:rPr lang="en-US" dirty="0" smtClean="0"/>
              <a:t> (</a:t>
            </a:r>
            <a:r>
              <a:rPr lang="bg-BG" dirty="0" smtClean="0"/>
              <a:t>при </a:t>
            </a:r>
            <a:r>
              <a:rPr lang="en-US" dirty="0" smtClean="0"/>
              <a:t>NTSC</a:t>
            </a:r>
            <a:r>
              <a:rPr lang="bg-BG" dirty="0" smtClean="0"/>
              <a:t> телевизия</a:t>
            </a:r>
            <a:r>
              <a:rPr lang="en-US" dirty="0" smtClean="0"/>
              <a:t>)</a:t>
            </a:r>
            <a:r>
              <a:rPr lang="bg-BG" dirty="0" smtClean="0"/>
              <a:t>, като </a:t>
            </a:r>
            <a:r>
              <a:rPr lang="en-US" dirty="0" smtClean="0"/>
              <a:t>Y</a:t>
            </a:r>
            <a:r>
              <a:rPr lang="bg-BG" dirty="0" smtClean="0"/>
              <a:t> е яркост, </a:t>
            </a:r>
            <a:r>
              <a:rPr lang="en-US" dirty="0" smtClean="0"/>
              <a:t>I</a:t>
            </a:r>
            <a:r>
              <a:rPr lang="bg-BG" dirty="0" smtClean="0"/>
              <a:t> е фаза, </a:t>
            </a:r>
            <a:r>
              <a:rPr lang="en-US" dirty="0" smtClean="0"/>
              <a:t>Q </a:t>
            </a:r>
            <a:r>
              <a:rPr lang="bg-BG" dirty="0" smtClean="0"/>
              <a:t>е</a:t>
            </a:r>
            <a:r>
              <a:rPr lang="en-US" dirty="0" smtClean="0"/>
              <a:t> </a:t>
            </a:r>
            <a:r>
              <a:rPr lang="bg-BG" dirty="0" smtClean="0"/>
              <a:t>квадратура</a:t>
            </a:r>
          </a:p>
          <a:p>
            <a:pPr lvl="1"/>
            <a:r>
              <a:rPr lang="en-US" dirty="0" err="1" smtClean="0"/>
              <a:t>YUV</a:t>
            </a:r>
            <a:r>
              <a:rPr lang="bg-BG" dirty="0" smtClean="0"/>
              <a:t> (при модел на човешкото зрение), като </a:t>
            </a:r>
            <a:r>
              <a:rPr lang="en-US" dirty="0" smtClean="0"/>
              <a:t>Y </a:t>
            </a:r>
            <a:r>
              <a:rPr lang="bg-BG" dirty="0" smtClean="0"/>
              <a:t>е</a:t>
            </a:r>
            <a:r>
              <a:rPr lang="en-US" dirty="0" smtClean="0"/>
              <a:t> </a:t>
            </a:r>
            <a:r>
              <a:rPr lang="bg-BG" dirty="0" smtClean="0"/>
              <a:t>яркост, а </a:t>
            </a:r>
            <a:r>
              <a:rPr lang="en-US" dirty="0" smtClean="0"/>
              <a:t>U</a:t>
            </a:r>
            <a:r>
              <a:rPr lang="bg-BG" dirty="0" smtClean="0"/>
              <a:t> и </a:t>
            </a:r>
            <a:r>
              <a:rPr lang="en-US" dirty="0" smtClean="0"/>
              <a:t>V </a:t>
            </a:r>
            <a:r>
              <a:rPr lang="bg-BG" dirty="0" smtClean="0"/>
              <a:t>са цветност</a:t>
            </a:r>
            <a:endParaRPr lang="en-US" dirty="0"/>
          </a:p>
          <a:p>
            <a:pPr lvl="1"/>
            <a:endParaRPr lang="bg-BG" sz="1000" dirty="0" smtClean="0"/>
          </a:p>
        </p:txBody>
      </p:sp>
      <p:pic>
        <p:nvPicPr>
          <p:cNvPr id="123906" name="Picture 2">
            <a:hlinkClick r:id="rId3" action="ppaction://hlinkfile"/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33" t="29519" r="14598" b="12752"/>
          <a:stretch/>
        </p:blipFill>
        <p:spPr bwMode="auto">
          <a:xfrm>
            <a:off x="685800" y="4419600"/>
            <a:ext cx="3657601" cy="2286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3907" name="Picture 3">
            <a:hlinkClick r:id="rId5" action="ppaction://hlinkfile"/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998" t="29519" r="15542" b="13391"/>
          <a:stretch/>
        </p:blipFill>
        <p:spPr bwMode="auto">
          <a:xfrm>
            <a:off x="4800600" y="4419600"/>
            <a:ext cx="3657600" cy="2286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HSV</a:t>
            </a:r>
            <a:endParaRPr lang="en-US" dirty="0" smtClean="0"/>
          </a:p>
          <a:p>
            <a:pPr lvl="1"/>
            <a:r>
              <a:rPr lang="en-US" dirty="0" smtClean="0"/>
              <a:t>H (hue) – 0 </a:t>
            </a:r>
            <a:r>
              <a:rPr lang="bg-BG" dirty="0" smtClean="0"/>
              <a:t>до 360 градуса (0=</a:t>
            </a:r>
            <a:r>
              <a:rPr lang="en-US" dirty="0" smtClean="0"/>
              <a:t>R, 120=G)</a:t>
            </a:r>
            <a:endParaRPr lang="bg-BG" dirty="0" smtClean="0"/>
          </a:p>
          <a:p>
            <a:pPr lvl="1"/>
            <a:r>
              <a:rPr lang="en-US" dirty="0"/>
              <a:t>S (saturation</a:t>
            </a:r>
            <a:r>
              <a:rPr lang="en-US" dirty="0" smtClean="0"/>
              <a:t>)</a:t>
            </a:r>
            <a:r>
              <a:rPr lang="bg-BG" dirty="0" smtClean="0"/>
              <a:t> наситеност от 0 до 1</a:t>
            </a:r>
          </a:p>
          <a:p>
            <a:pPr lvl="1"/>
            <a:r>
              <a:rPr lang="en-US" dirty="0" smtClean="0"/>
              <a:t>V (value) </a:t>
            </a:r>
            <a:r>
              <a:rPr lang="bg-BG" dirty="0" smtClean="0"/>
              <a:t>стойност от 0=черно до</a:t>
            </a:r>
            <a:br>
              <a:rPr lang="bg-BG" dirty="0" smtClean="0"/>
            </a:br>
            <a:r>
              <a:rPr lang="bg-BG" dirty="0" smtClean="0"/>
              <a:t>1=нормална яркост</a:t>
            </a:r>
            <a:endParaRPr lang="en-US" dirty="0"/>
          </a:p>
        </p:txBody>
      </p:sp>
      <p:pic>
        <p:nvPicPr>
          <p:cNvPr id="124930" name="Picture 2">
            <a:hlinkClick r:id="rId3" action="ppaction://hlinkfile"/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484" t="31391" r="22926" b="17700"/>
          <a:stretch/>
        </p:blipFill>
        <p:spPr bwMode="auto">
          <a:xfrm>
            <a:off x="2743199" y="3581400"/>
            <a:ext cx="3657601" cy="2286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625892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HSL</a:t>
            </a:r>
          </a:p>
          <a:p>
            <a:pPr lvl="1"/>
            <a:r>
              <a:rPr lang="en-US" dirty="0" smtClean="0"/>
              <a:t>H (hue) – 0 </a:t>
            </a:r>
            <a:r>
              <a:rPr lang="bg-BG" dirty="0" smtClean="0"/>
              <a:t>до 360 градуса (0=</a:t>
            </a:r>
            <a:r>
              <a:rPr lang="en-US" dirty="0" smtClean="0"/>
              <a:t>R, 120=G)</a:t>
            </a:r>
            <a:endParaRPr lang="bg-BG" dirty="0" smtClean="0"/>
          </a:p>
          <a:p>
            <a:pPr lvl="1"/>
            <a:r>
              <a:rPr lang="en-US" dirty="0"/>
              <a:t>S (saturation)</a:t>
            </a:r>
            <a:r>
              <a:rPr lang="bg-BG" dirty="0"/>
              <a:t> </a:t>
            </a:r>
            <a:r>
              <a:rPr lang="bg-BG" dirty="0" smtClean="0"/>
              <a:t>наситеност </a:t>
            </a:r>
            <a:r>
              <a:rPr lang="bg-BG" dirty="0"/>
              <a:t>от 0 до 1</a:t>
            </a:r>
            <a:endParaRPr lang="bg-BG" dirty="0" smtClean="0"/>
          </a:p>
          <a:p>
            <a:pPr lvl="1"/>
            <a:r>
              <a:rPr lang="en-US" dirty="0" smtClean="0"/>
              <a:t>L (lightness) </a:t>
            </a:r>
            <a:r>
              <a:rPr lang="bg-BG" dirty="0" smtClean="0"/>
              <a:t>светлост от 0=черно</a:t>
            </a:r>
            <a:r>
              <a:rPr lang="en-US" dirty="0" smtClean="0"/>
              <a:t> </a:t>
            </a:r>
            <a:r>
              <a:rPr lang="bg-BG" dirty="0" smtClean="0"/>
              <a:t>до 1=бяло</a:t>
            </a:r>
            <a:endParaRPr lang="en-US" dirty="0"/>
          </a:p>
        </p:txBody>
      </p:sp>
      <p:pic>
        <p:nvPicPr>
          <p:cNvPr id="125954" name="Picture 2">
            <a:hlinkClick r:id="rId3" action="ppaction://hlinkfile"/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43200" y="3581400"/>
            <a:ext cx="3657600" cy="2286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Конвертиране</a:t>
            </a:r>
            <a:br>
              <a:rPr lang="bg-BG" dirty="0" smtClean="0"/>
            </a:br>
            <a:r>
              <a:rPr lang="bg-BG" dirty="0" smtClean="0"/>
              <a:t>на цветове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RGB →Grayscale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Има различни преходи</a:t>
            </a:r>
          </a:p>
          <a:p>
            <a:pPr lvl="1"/>
            <a:r>
              <a:rPr lang="bg-BG" dirty="0" smtClean="0"/>
              <a:t>Средно аритметично на цветовете</a:t>
            </a:r>
          </a:p>
          <a:p>
            <a:pPr lvl="1"/>
            <a:endParaRPr lang="bg-BG" dirty="0" smtClean="0"/>
          </a:p>
          <a:p>
            <a:pPr lvl="1"/>
            <a:endParaRPr lang="bg-BG" sz="1600" dirty="0" smtClean="0"/>
          </a:p>
          <a:p>
            <a:pPr lvl="1"/>
            <a:r>
              <a:rPr lang="bg-BG" dirty="0" smtClean="0"/>
              <a:t>Чрез специфични тегла на цветовете</a:t>
            </a:r>
            <a:endParaRPr lang="en-US" dirty="0" smtClean="0"/>
          </a:p>
          <a:p>
            <a:pPr lvl="1"/>
            <a:endParaRPr lang="bg-BG" dirty="0" smtClean="0"/>
          </a:p>
          <a:p>
            <a:pPr lvl="1"/>
            <a:endParaRPr lang="bg-BG" sz="1600" dirty="0"/>
          </a:p>
          <a:p>
            <a:pPr lvl="1"/>
            <a:r>
              <a:rPr lang="bg-BG" dirty="0"/>
              <a:t>Чрез </a:t>
            </a:r>
            <a:r>
              <a:rPr lang="bg-BG" dirty="0" smtClean="0"/>
              <a:t>симулирана яркост</a:t>
            </a:r>
            <a:endParaRPr lang="bg-BG" dirty="0"/>
          </a:p>
          <a:p>
            <a:endParaRPr lang="en-US" dirty="0"/>
          </a:p>
          <a:p>
            <a:endParaRPr lang="en-US" dirty="0" smtClean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2473473"/>
              </p:ext>
            </p:extLst>
          </p:nvPr>
        </p:nvGraphicFramePr>
        <p:xfrm>
          <a:off x="2133599" y="2971800"/>
          <a:ext cx="268598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57" name="Уравнение" r:id="rId4" imgW="1155600" imgH="228600" progId="Equation.3">
                  <p:embed/>
                </p:oleObj>
              </mc:Choice>
              <mc:Fallback>
                <p:oleObj name="Уравнение" r:id="rId4" imgW="115560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599" y="2971800"/>
                        <a:ext cx="2685985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133599" y="4378325"/>
          <a:ext cx="4581103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58" name="Уравнение" r:id="rId6" imgW="1930320" imgH="177480" progId="Equation.3">
                  <p:embed/>
                </p:oleObj>
              </mc:Choice>
              <mc:Fallback>
                <p:oleObj name="Уравнение" r:id="rId6" imgW="1930320" imgH="1774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599" y="4378325"/>
                        <a:ext cx="4581103" cy="422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8919905"/>
              </p:ext>
            </p:extLst>
          </p:nvPr>
        </p:nvGraphicFramePr>
        <p:xfrm>
          <a:off x="2130425" y="5730875"/>
          <a:ext cx="518477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59" name="Уравнение" r:id="rId8" imgW="2184120" imgH="228600" progId="Equation.3">
                  <p:embed/>
                </p:oleObj>
              </mc:Choice>
              <mc:Fallback>
                <p:oleObj name="Уравнение" r:id="rId8" imgW="218412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0425" y="5730875"/>
                        <a:ext cx="5184775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Freeform 99"/>
          <p:cNvSpPr/>
          <p:nvPr/>
        </p:nvSpPr>
        <p:spPr>
          <a:xfrm>
            <a:off x="444137" y="1223162"/>
            <a:ext cx="8309338" cy="3988600"/>
          </a:xfrm>
          <a:custGeom>
            <a:avLst/>
            <a:gdLst>
              <a:gd name="connsiteX0" fmla="*/ 527050 w 2879725"/>
              <a:gd name="connsiteY0" fmla="*/ 323850 h 3311525"/>
              <a:gd name="connsiteX1" fmla="*/ 2841625 w 2879725"/>
              <a:gd name="connsiteY1" fmla="*/ 2809875 h 3311525"/>
              <a:gd name="connsiteX2" fmla="*/ 298450 w 2879725"/>
              <a:gd name="connsiteY2" fmla="*/ 3105150 h 3311525"/>
              <a:gd name="connsiteX3" fmla="*/ 1050925 w 2879725"/>
              <a:gd name="connsiteY3" fmla="*/ 1571625 h 3311525"/>
              <a:gd name="connsiteX4" fmla="*/ 165100 w 2879725"/>
              <a:gd name="connsiteY4" fmla="*/ 866775 h 3311525"/>
              <a:gd name="connsiteX5" fmla="*/ 527050 w 2879725"/>
              <a:gd name="connsiteY5" fmla="*/ 323850 h 3311525"/>
              <a:gd name="connsiteX0" fmla="*/ 446087 w 5011737"/>
              <a:gd name="connsiteY0" fmla="*/ 323850 h 3444875"/>
              <a:gd name="connsiteX1" fmla="*/ 4722812 w 5011737"/>
              <a:gd name="connsiteY1" fmla="*/ 2943225 h 3444875"/>
              <a:gd name="connsiteX2" fmla="*/ 2179637 w 5011737"/>
              <a:gd name="connsiteY2" fmla="*/ 3238500 h 3444875"/>
              <a:gd name="connsiteX3" fmla="*/ 2932112 w 5011737"/>
              <a:gd name="connsiteY3" fmla="*/ 1704975 h 3444875"/>
              <a:gd name="connsiteX4" fmla="*/ 2046287 w 5011737"/>
              <a:gd name="connsiteY4" fmla="*/ 1000125 h 3444875"/>
              <a:gd name="connsiteX5" fmla="*/ 446087 w 5011737"/>
              <a:gd name="connsiteY5" fmla="*/ 323850 h 3444875"/>
              <a:gd name="connsiteX0" fmla="*/ 717550 w 5283200"/>
              <a:gd name="connsiteY0" fmla="*/ 377825 h 3498850"/>
              <a:gd name="connsiteX1" fmla="*/ 4994275 w 5283200"/>
              <a:gd name="connsiteY1" fmla="*/ 2997200 h 3498850"/>
              <a:gd name="connsiteX2" fmla="*/ 2451100 w 5283200"/>
              <a:gd name="connsiteY2" fmla="*/ 3292475 h 3498850"/>
              <a:gd name="connsiteX3" fmla="*/ 3203575 w 5283200"/>
              <a:gd name="connsiteY3" fmla="*/ 1758950 h 3498850"/>
              <a:gd name="connsiteX4" fmla="*/ 688975 w 5283200"/>
              <a:gd name="connsiteY4" fmla="*/ 730250 h 3498850"/>
              <a:gd name="connsiteX5" fmla="*/ 717550 w 5283200"/>
              <a:gd name="connsiteY5" fmla="*/ 377825 h 3498850"/>
              <a:gd name="connsiteX0" fmla="*/ 722312 w 5316537"/>
              <a:gd name="connsiteY0" fmla="*/ 506412 h 4383087"/>
              <a:gd name="connsiteX1" fmla="*/ 5027612 w 5316537"/>
              <a:gd name="connsiteY1" fmla="*/ 3897312 h 4383087"/>
              <a:gd name="connsiteX2" fmla="*/ 2455862 w 5316537"/>
              <a:gd name="connsiteY2" fmla="*/ 3421062 h 4383087"/>
              <a:gd name="connsiteX3" fmla="*/ 3208337 w 5316537"/>
              <a:gd name="connsiteY3" fmla="*/ 1887537 h 4383087"/>
              <a:gd name="connsiteX4" fmla="*/ 693737 w 5316537"/>
              <a:gd name="connsiteY4" fmla="*/ 858837 h 4383087"/>
              <a:gd name="connsiteX5" fmla="*/ 722312 w 5316537"/>
              <a:gd name="connsiteY5" fmla="*/ 506412 h 4383087"/>
              <a:gd name="connsiteX0" fmla="*/ 4284662 w 9253537"/>
              <a:gd name="connsiteY0" fmla="*/ 506412 h 4460874"/>
              <a:gd name="connsiteX1" fmla="*/ 8589962 w 9253537"/>
              <a:gd name="connsiteY1" fmla="*/ 3897312 h 4460874"/>
              <a:gd name="connsiteX2" fmla="*/ 303212 w 9253537"/>
              <a:gd name="connsiteY2" fmla="*/ 3887787 h 4460874"/>
              <a:gd name="connsiteX3" fmla="*/ 6770687 w 9253537"/>
              <a:gd name="connsiteY3" fmla="*/ 1887537 h 4460874"/>
              <a:gd name="connsiteX4" fmla="*/ 4256087 w 9253537"/>
              <a:gd name="connsiteY4" fmla="*/ 858837 h 4460874"/>
              <a:gd name="connsiteX5" fmla="*/ 4284662 w 9253537"/>
              <a:gd name="connsiteY5" fmla="*/ 506412 h 4460874"/>
              <a:gd name="connsiteX0" fmla="*/ 4284662 w 9253537"/>
              <a:gd name="connsiteY0" fmla="*/ 506412 h 4460874"/>
              <a:gd name="connsiteX1" fmla="*/ 8589962 w 9253537"/>
              <a:gd name="connsiteY1" fmla="*/ 3897312 h 4460874"/>
              <a:gd name="connsiteX2" fmla="*/ 303212 w 9253537"/>
              <a:gd name="connsiteY2" fmla="*/ 3887787 h 4460874"/>
              <a:gd name="connsiteX3" fmla="*/ 6770687 w 9253537"/>
              <a:gd name="connsiteY3" fmla="*/ 1887537 h 4460874"/>
              <a:gd name="connsiteX4" fmla="*/ 4256087 w 9253537"/>
              <a:gd name="connsiteY4" fmla="*/ 858837 h 4460874"/>
              <a:gd name="connsiteX5" fmla="*/ 4284662 w 9253537"/>
              <a:gd name="connsiteY5" fmla="*/ 506412 h 4460874"/>
              <a:gd name="connsiteX0" fmla="*/ 4284662 w 9253537"/>
              <a:gd name="connsiteY0" fmla="*/ 7938 h 3962400"/>
              <a:gd name="connsiteX1" fmla="*/ 8589962 w 9253537"/>
              <a:gd name="connsiteY1" fmla="*/ 3398838 h 3962400"/>
              <a:gd name="connsiteX2" fmla="*/ 303212 w 9253537"/>
              <a:gd name="connsiteY2" fmla="*/ 3389313 h 3962400"/>
              <a:gd name="connsiteX3" fmla="*/ 6770687 w 9253537"/>
              <a:gd name="connsiteY3" fmla="*/ 1389063 h 3962400"/>
              <a:gd name="connsiteX4" fmla="*/ 4256087 w 9253537"/>
              <a:gd name="connsiteY4" fmla="*/ 360363 h 3962400"/>
              <a:gd name="connsiteX5" fmla="*/ 4284662 w 9253537"/>
              <a:gd name="connsiteY5" fmla="*/ 7938 h 3962400"/>
              <a:gd name="connsiteX0" fmla="*/ 4284662 w 9253537"/>
              <a:gd name="connsiteY0" fmla="*/ 7938 h 3962400"/>
              <a:gd name="connsiteX1" fmla="*/ 8589962 w 9253537"/>
              <a:gd name="connsiteY1" fmla="*/ 3398838 h 3962400"/>
              <a:gd name="connsiteX2" fmla="*/ 303212 w 9253537"/>
              <a:gd name="connsiteY2" fmla="*/ 3389313 h 3962400"/>
              <a:gd name="connsiteX3" fmla="*/ 6770687 w 9253537"/>
              <a:gd name="connsiteY3" fmla="*/ 1389063 h 3962400"/>
              <a:gd name="connsiteX4" fmla="*/ 4256087 w 9253537"/>
              <a:gd name="connsiteY4" fmla="*/ 360363 h 3962400"/>
              <a:gd name="connsiteX5" fmla="*/ 4284662 w 9253537"/>
              <a:gd name="connsiteY5" fmla="*/ 7938 h 3962400"/>
              <a:gd name="connsiteX0" fmla="*/ 4284662 w 9253537"/>
              <a:gd name="connsiteY0" fmla="*/ 7938 h 3962400"/>
              <a:gd name="connsiteX1" fmla="*/ 8589962 w 9253537"/>
              <a:gd name="connsiteY1" fmla="*/ 3398838 h 3962400"/>
              <a:gd name="connsiteX2" fmla="*/ 303212 w 9253537"/>
              <a:gd name="connsiteY2" fmla="*/ 3389313 h 3962400"/>
              <a:gd name="connsiteX3" fmla="*/ 6770687 w 9253537"/>
              <a:gd name="connsiteY3" fmla="*/ 1389063 h 3962400"/>
              <a:gd name="connsiteX4" fmla="*/ 4256087 w 9253537"/>
              <a:gd name="connsiteY4" fmla="*/ 360363 h 3962400"/>
              <a:gd name="connsiteX5" fmla="*/ 4284662 w 9253537"/>
              <a:gd name="connsiteY5" fmla="*/ 7938 h 3962400"/>
              <a:gd name="connsiteX0" fmla="*/ 4284662 w 8589962"/>
              <a:gd name="connsiteY0" fmla="*/ 7938 h 3962400"/>
              <a:gd name="connsiteX1" fmla="*/ 8589962 w 8589962"/>
              <a:gd name="connsiteY1" fmla="*/ 3398838 h 3962400"/>
              <a:gd name="connsiteX2" fmla="*/ 303212 w 8589962"/>
              <a:gd name="connsiteY2" fmla="*/ 3389313 h 3962400"/>
              <a:gd name="connsiteX3" fmla="*/ 6770687 w 8589962"/>
              <a:gd name="connsiteY3" fmla="*/ 1389063 h 3962400"/>
              <a:gd name="connsiteX4" fmla="*/ 4256087 w 8589962"/>
              <a:gd name="connsiteY4" fmla="*/ 360363 h 3962400"/>
              <a:gd name="connsiteX5" fmla="*/ 4284662 w 8589962"/>
              <a:gd name="connsiteY5" fmla="*/ 7938 h 3962400"/>
              <a:gd name="connsiteX0" fmla="*/ 4284663 w 8589963"/>
              <a:gd name="connsiteY0" fmla="*/ 7938 h 3962400"/>
              <a:gd name="connsiteX1" fmla="*/ 8589963 w 8589963"/>
              <a:gd name="connsiteY1" fmla="*/ 3398838 h 3962400"/>
              <a:gd name="connsiteX2" fmla="*/ 303213 w 8589963"/>
              <a:gd name="connsiteY2" fmla="*/ 3389313 h 3962400"/>
              <a:gd name="connsiteX3" fmla="*/ 6770688 w 8589963"/>
              <a:gd name="connsiteY3" fmla="*/ 2027238 h 3962400"/>
              <a:gd name="connsiteX4" fmla="*/ 4256088 w 8589963"/>
              <a:gd name="connsiteY4" fmla="*/ 360363 h 3962400"/>
              <a:gd name="connsiteX5" fmla="*/ 4284663 w 8589963"/>
              <a:gd name="connsiteY5" fmla="*/ 7938 h 3962400"/>
              <a:gd name="connsiteX0" fmla="*/ 4284663 w 8589963"/>
              <a:gd name="connsiteY0" fmla="*/ 7938 h 3962400"/>
              <a:gd name="connsiteX1" fmla="*/ 8589963 w 8589963"/>
              <a:gd name="connsiteY1" fmla="*/ 3398838 h 3962400"/>
              <a:gd name="connsiteX2" fmla="*/ 303213 w 8589963"/>
              <a:gd name="connsiteY2" fmla="*/ 3389313 h 3962400"/>
              <a:gd name="connsiteX3" fmla="*/ 6770688 w 8589963"/>
              <a:gd name="connsiteY3" fmla="*/ 2027238 h 3962400"/>
              <a:gd name="connsiteX4" fmla="*/ 4256088 w 8589963"/>
              <a:gd name="connsiteY4" fmla="*/ 360363 h 3962400"/>
              <a:gd name="connsiteX5" fmla="*/ 4284663 w 8589963"/>
              <a:gd name="connsiteY5" fmla="*/ 7938 h 3962400"/>
              <a:gd name="connsiteX0" fmla="*/ 4284663 w 8589963"/>
              <a:gd name="connsiteY0" fmla="*/ 7938 h 3962400"/>
              <a:gd name="connsiteX1" fmla="*/ 8589963 w 8589963"/>
              <a:gd name="connsiteY1" fmla="*/ 3398838 h 3962400"/>
              <a:gd name="connsiteX2" fmla="*/ 303213 w 8589963"/>
              <a:gd name="connsiteY2" fmla="*/ 3389313 h 3962400"/>
              <a:gd name="connsiteX3" fmla="*/ 6770688 w 8589963"/>
              <a:gd name="connsiteY3" fmla="*/ 2027238 h 3962400"/>
              <a:gd name="connsiteX4" fmla="*/ 4256088 w 8589963"/>
              <a:gd name="connsiteY4" fmla="*/ 360363 h 3962400"/>
              <a:gd name="connsiteX5" fmla="*/ 4284663 w 8589963"/>
              <a:gd name="connsiteY5" fmla="*/ 7938 h 3962400"/>
              <a:gd name="connsiteX0" fmla="*/ 4284663 w 8589963"/>
              <a:gd name="connsiteY0" fmla="*/ 7938 h 3962400"/>
              <a:gd name="connsiteX1" fmla="*/ 8589963 w 8589963"/>
              <a:gd name="connsiteY1" fmla="*/ 3398838 h 3962400"/>
              <a:gd name="connsiteX2" fmla="*/ 303213 w 8589963"/>
              <a:gd name="connsiteY2" fmla="*/ 3389313 h 3962400"/>
              <a:gd name="connsiteX3" fmla="*/ 6770688 w 8589963"/>
              <a:gd name="connsiteY3" fmla="*/ 2027238 h 3962400"/>
              <a:gd name="connsiteX4" fmla="*/ 4256088 w 8589963"/>
              <a:gd name="connsiteY4" fmla="*/ 360363 h 3962400"/>
              <a:gd name="connsiteX5" fmla="*/ 4284663 w 8589963"/>
              <a:gd name="connsiteY5" fmla="*/ 7938 h 3962400"/>
              <a:gd name="connsiteX0" fmla="*/ 3981450 w 8286750"/>
              <a:gd name="connsiteY0" fmla="*/ 7938 h 3962400"/>
              <a:gd name="connsiteX1" fmla="*/ 8286750 w 8286750"/>
              <a:gd name="connsiteY1" fmla="*/ 3398838 h 3962400"/>
              <a:gd name="connsiteX2" fmla="*/ 0 w 8286750"/>
              <a:gd name="connsiteY2" fmla="*/ 3389313 h 3962400"/>
              <a:gd name="connsiteX3" fmla="*/ 6467475 w 8286750"/>
              <a:gd name="connsiteY3" fmla="*/ 2027238 h 3962400"/>
              <a:gd name="connsiteX4" fmla="*/ 3952875 w 8286750"/>
              <a:gd name="connsiteY4" fmla="*/ 360363 h 3962400"/>
              <a:gd name="connsiteX5" fmla="*/ 3981450 w 8286750"/>
              <a:gd name="connsiteY5" fmla="*/ 7938 h 3962400"/>
              <a:gd name="connsiteX0" fmla="*/ 3981450 w 8286750"/>
              <a:gd name="connsiteY0" fmla="*/ 7938 h 3962400"/>
              <a:gd name="connsiteX1" fmla="*/ 8286750 w 8286750"/>
              <a:gd name="connsiteY1" fmla="*/ 3398838 h 3962400"/>
              <a:gd name="connsiteX2" fmla="*/ 0 w 8286750"/>
              <a:gd name="connsiteY2" fmla="*/ 3389313 h 3962400"/>
              <a:gd name="connsiteX3" fmla="*/ 5781675 w 8286750"/>
              <a:gd name="connsiteY3" fmla="*/ 1493838 h 3962400"/>
              <a:gd name="connsiteX4" fmla="*/ 3952875 w 8286750"/>
              <a:gd name="connsiteY4" fmla="*/ 360363 h 3962400"/>
              <a:gd name="connsiteX5" fmla="*/ 3981450 w 8286750"/>
              <a:gd name="connsiteY5" fmla="*/ 7938 h 3962400"/>
              <a:gd name="connsiteX0" fmla="*/ 3981450 w 8286750"/>
              <a:gd name="connsiteY0" fmla="*/ 7938 h 3962400"/>
              <a:gd name="connsiteX1" fmla="*/ 8286750 w 8286750"/>
              <a:gd name="connsiteY1" fmla="*/ 3398838 h 3962400"/>
              <a:gd name="connsiteX2" fmla="*/ 0 w 8286750"/>
              <a:gd name="connsiteY2" fmla="*/ 3389313 h 3962400"/>
              <a:gd name="connsiteX3" fmla="*/ 5781675 w 8286750"/>
              <a:gd name="connsiteY3" fmla="*/ 1493838 h 3962400"/>
              <a:gd name="connsiteX4" fmla="*/ 3952875 w 8286750"/>
              <a:gd name="connsiteY4" fmla="*/ 360363 h 3962400"/>
              <a:gd name="connsiteX5" fmla="*/ 3981450 w 8286750"/>
              <a:gd name="connsiteY5" fmla="*/ 7938 h 3962400"/>
              <a:gd name="connsiteX0" fmla="*/ 3981450 w 8286750"/>
              <a:gd name="connsiteY0" fmla="*/ 7938 h 3962400"/>
              <a:gd name="connsiteX1" fmla="*/ 8286750 w 8286750"/>
              <a:gd name="connsiteY1" fmla="*/ 3398838 h 3962400"/>
              <a:gd name="connsiteX2" fmla="*/ 0 w 8286750"/>
              <a:gd name="connsiteY2" fmla="*/ 3389313 h 3962400"/>
              <a:gd name="connsiteX3" fmla="*/ 5781675 w 8286750"/>
              <a:gd name="connsiteY3" fmla="*/ 1493838 h 3962400"/>
              <a:gd name="connsiteX4" fmla="*/ 3952875 w 8286750"/>
              <a:gd name="connsiteY4" fmla="*/ 360363 h 3962400"/>
              <a:gd name="connsiteX5" fmla="*/ 3981450 w 8286750"/>
              <a:gd name="connsiteY5" fmla="*/ 7938 h 3962400"/>
              <a:gd name="connsiteX0" fmla="*/ 3980231 w 8286750"/>
              <a:gd name="connsiteY0" fmla="*/ 7938 h 3959962"/>
              <a:gd name="connsiteX1" fmla="*/ 8286750 w 8286750"/>
              <a:gd name="connsiteY1" fmla="*/ 3396400 h 3959962"/>
              <a:gd name="connsiteX2" fmla="*/ 0 w 8286750"/>
              <a:gd name="connsiteY2" fmla="*/ 3386875 h 3959962"/>
              <a:gd name="connsiteX3" fmla="*/ 5781675 w 8286750"/>
              <a:gd name="connsiteY3" fmla="*/ 1491400 h 3959962"/>
              <a:gd name="connsiteX4" fmla="*/ 3952875 w 8286750"/>
              <a:gd name="connsiteY4" fmla="*/ 357925 h 3959962"/>
              <a:gd name="connsiteX5" fmla="*/ 3980231 w 8286750"/>
              <a:gd name="connsiteY5" fmla="*/ 7938 h 3959962"/>
              <a:gd name="connsiteX0" fmla="*/ 3965601 w 8286750"/>
              <a:gd name="connsiteY0" fmla="*/ 7938 h 3996538"/>
              <a:gd name="connsiteX1" fmla="*/ 8286750 w 8286750"/>
              <a:gd name="connsiteY1" fmla="*/ 3432976 h 3996538"/>
              <a:gd name="connsiteX2" fmla="*/ 0 w 8286750"/>
              <a:gd name="connsiteY2" fmla="*/ 3423451 h 3996538"/>
              <a:gd name="connsiteX3" fmla="*/ 5781675 w 8286750"/>
              <a:gd name="connsiteY3" fmla="*/ 1527976 h 3996538"/>
              <a:gd name="connsiteX4" fmla="*/ 3952875 w 8286750"/>
              <a:gd name="connsiteY4" fmla="*/ 394501 h 3996538"/>
              <a:gd name="connsiteX5" fmla="*/ 3965601 w 8286750"/>
              <a:gd name="connsiteY5" fmla="*/ 7938 h 3996538"/>
              <a:gd name="connsiteX0" fmla="*/ 3965601 w 8286750"/>
              <a:gd name="connsiteY0" fmla="*/ 7938 h 3996538"/>
              <a:gd name="connsiteX1" fmla="*/ 8286750 w 8286750"/>
              <a:gd name="connsiteY1" fmla="*/ 3432976 h 3996538"/>
              <a:gd name="connsiteX2" fmla="*/ 0 w 8286750"/>
              <a:gd name="connsiteY2" fmla="*/ 3423451 h 3996538"/>
              <a:gd name="connsiteX3" fmla="*/ 5781675 w 8286750"/>
              <a:gd name="connsiteY3" fmla="*/ 1527976 h 3996538"/>
              <a:gd name="connsiteX4" fmla="*/ 3945560 w 8286750"/>
              <a:gd name="connsiteY4" fmla="*/ 379871 h 3996538"/>
              <a:gd name="connsiteX5" fmla="*/ 3965601 w 8286750"/>
              <a:gd name="connsiteY5" fmla="*/ 7938 h 3996538"/>
              <a:gd name="connsiteX0" fmla="*/ 3965601 w 8286750"/>
              <a:gd name="connsiteY0" fmla="*/ 0 h 3988600"/>
              <a:gd name="connsiteX1" fmla="*/ 8286750 w 8286750"/>
              <a:gd name="connsiteY1" fmla="*/ 3425038 h 3988600"/>
              <a:gd name="connsiteX2" fmla="*/ 0 w 8286750"/>
              <a:gd name="connsiteY2" fmla="*/ 3415513 h 3988600"/>
              <a:gd name="connsiteX3" fmla="*/ 5781675 w 8286750"/>
              <a:gd name="connsiteY3" fmla="*/ 1520038 h 3988600"/>
              <a:gd name="connsiteX4" fmla="*/ 3945560 w 8286750"/>
              <a:gd name="connsiteY4" fmla="*/ 371933 h 3988600"/>
              <a:gd name="connsiteX5" fmla="*/ 3965601 w 8286750"/>
              <a:gd name="connsiteY5" fmla="*/ 0 h 398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86750" h="3988600">
                <a:moveTo>
                  <a:pt x="3965601" y="0"/>
                </a:moveTo>
                <a:cubicBezTo>
                  <a:pt x="6454677" y="13833"/>
                  <a:pt x="8235950" y="1308901"/>
                  <a:pt x="8286750" y="3425038"/>
                </a:cubicBezTo>
                <a:cubicBezTo>
                  <a:pt x="7623175" y="3988600"/>
                  <a:pt x="303213" y="3644113"/>
                  <a:pt x="0" y="3415513"/>
                </a:cubicBezTo>
                <a:cubicBezTo>
                  <a:pt x="11112" y="2720188"/>
                  <a:pt x="4970463" y="3063088"/>
                  <a:pt x="5781675" y="1520038"/>
                </a:cubicBezTo>
                <a:cubicBezTo>
                  <a:pt x="6059488" y="758038"/>
                  <a:pt x="4998072" y="411620"/>
                  <a:pt x="3945560" y="371933"/>
                </a:cubicBezTo>
                <a:cubicBezTo>
                  <a:pt x="3616948" y="360821"/>
                  <a:pt x="3910039" y="103188"/>
                  <a:pt x="3965601" y="0"/>
                </a:cubicBezTo>
                <a:close/>
              </a:path>
            </a:pathLst>
          </a:custGeom>
          <a:gradFill flip="none" rotWithShape="1">
            <a:gsLst>
              <a:gs pos="0">
                <a:srgbClr val="FF0000"/>
              </a:gs>
              <a:gs pos="25000">
                <a:srgbClr val="FF6633"/>
              </a:gs>
              <a:gs pos="50000">
                <a:srgbClr val="FFFF00"/>
              </a:gs>
              <a:gs pos="75000">
                <a:srgbClr val="01A78F"/>
              </a:gs>
              <a:gs pos="100000">
                <a:srgbClr val="D60093"/>
              </a:gs>
            </a:gsLst>
            <a:lin ang="108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04800" y="990600"/>
            <a:ext cx="8458200" cy="3810000"/>
          </a:xfrm>
          <a:prstGeom prst="rect">
            <a:avLst/>
          </a:prstGeom>
          <a:gradFill flip="none" rotWithShape="1">
            <a:gsLst>
              <a:gs pos="1000">
                <a:schemeClr val="bg1">
                  <a:alpha val="35000"/>
                </a:schemeClr>
              </a:gs>
              <a:gs pos="100000">
                <a:schemeClr val="bg1">
                  <a:alpha val="59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1981200" y="0"/>
            <a:ext cx="2209800" cy="12192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0" rIns="182880" rtlCol="0" anchor="ctr">
            <a:noAutofit/>
          </a:bodyPr>
          <a:lstStyle/>
          <a:p>
            <a:pPr algn="r"/>
            <a:r>
              <a:rPr lang="bg-BG" sz="24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Инфрачервени</a:t>
            </a:r>
          </a:p>
          <a:p>
            <a:pPr algn="r"/>
            <a:r>
              <a:rPr lang="bg-BG" sz="24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(топлинни) лъчи</a:t>
            </a:r>
            <a:endParaRPr lang="en-US" sz="24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rot="16200000">
            <a:off x="4133850" y="2800350"/>
            <a:ext cx="0" cy="19050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229100" y="0"/>
            <a:ext cx="0" cy="365760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16200000">
            <a:off x="4133850" y="1962150"/>
            <a:ext cx="0" cy="19050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16200000">
            <a:off x="4133850" y="1504950"/>
            <a:ext cx="0" cy="19050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16200000">
            <a:off x="4133850" y="1123950"/>
            <a:ext cx="0" cy="19050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rot="16200000">
            <a:off x="4324350" y="971550"/>
            <a:ext cx="0" cy="19050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16200000">
            <a:off x="4324350" y="1733550"/>
            <a:ext cx="0" cy="19050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16200000">
            <a:off x="4324350" y="2724150"/>
            <a:ext cx="0" cy="19050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981200" y="1219200"/>
            <a:ext cx="2209800" cy="381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0" rIns="182880" rtlCol="0" anchor="ctr">
            <a:noAutofit/>
          </a:bodyPr>
          <a:lstStyle/>
          <a:p>
            <a:pPr algn="r"/>
            <a:r>
              <a:rPr lang="bg-BG" sz="24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Видим спектър</a:t>
            </a:r>
            <a:endParaRPr lang="en-US" sz="24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981200" y="2252132"/>
            <a:ext cx="2209800" cy="4572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0" rIns="182880" rtlCol="0" anchor="ctr">
            <a:noAutofit/>
          </a:bodyPr>
          <a:lstStyle/>
          <a:p>
            <a:pPr algn="r"/>
            <a:r>
              <a:rPr lang="bg-BG" sz="24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Рентгенови лъчи</a:t>
            </a:r>
            <a:endParaRPr lang="en-US" sz="24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066800" y="1371600"/>
            <a:ext cx="3124200" cy="8382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0" rIns="182880" rtlCol="0" anchor="ctr">
            <a:noAutofit/>
          </a:bodyPr>
          <a:lstStyle/>
          <a:p>
            <a:pPr algn="r"/>
            <a:r>
              <a:rPr lang="bg-BG" sz="24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Ултравиолетови лъчи</a:t>
            </a:r>
            <a:endParaRPr lang="en-US" sz="24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066800" y="2895600"/>
            <a:ext cx="3124200" cy="8382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0" rIns="182880" rtlCol="0" anchor="ctr">
            <a:noAutofit/>
          </a:bodyPr>
          <a:lstStyle/>
          <a:p>
            <a:pPr algn="r"/>
            <a:r>
              <a:rPr lang="bg-BG" sz="24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Гама лъчи</a:t>
            </a:r>
            <a:endParaRPr lang="en-US" sz="24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419600" y="838200"/>
            <a:ext cx="1295400" cy="4572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182880" rIns="182880" rtlCol="0" anchor="ctr">
            <a:noAutofit/>
          </a:bodyPr>
          <a:lstStyle/>
          <a:p>
            <a:r>
              <a:rPr lang="bg-BG" sz="24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1000 </a:t>
            </a:r>
            <a:r>
              <a:rPr lang="bg-BG" sz="2400" dirty="0" err="1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нм</a:t>
            </a:r>
            <a:endParaRPr lang="en-US" sz="24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419600" y="1600200"/>
            <a:ext cx="1295400" cy="4572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182880" rIns="182880" rtlCol="0" anchor="ctr">
            <a:noAutofit/>
          </a:bodyPr>
          <a:lstStyle/>
          <a:p>
            <a:r>
              <a:rPr lang="bg-BG" sz="24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100 </a:t>
            </a:r>
            <a:r>
              <a:rPr lang="bg-BG" sz="2400" dirty="0" err="1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нм</a:t>
            </a:r>
            <a:endParaRPr lang="en-US" sz="24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419600" y="2590800"/>
            <a:ext cx="1295400" cy="4572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182880" rIns="182880" rtlCol="0" anchor="ctr">
            <a:noAutofit/>
          </a:bodyPr>
          <a:lstStyle/>
          <a:p>
            <a:r>
              <a:rPr lang="bg-BG" sz="24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0.1 </a:t>
            </a:r>
            <a:r>
              <a:rPr lang="bg-BG" sz="2400" dirty="0" err="1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нм</a:t>
            </a:r>
            <a:endParaRPr lang="en-US" sz="24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0" name="Rectangle 79"/>
          <p:cNvSpPr/>
          <p:nvPr/>
        </p:nvSpPr>
        <p:spPr>
          <a:xfrm rot="10800000">
            <a:off x="4038600" y="1219200"/>
            <a:ext cx="381000" cy="381000"/>
          </a:xfrm>
          <a:prstGeom prst="rect">
            <a:avLst/>
          </a:prstGeom>
          <a:gradFill flip="none" rotWithShape="1">
            <a:gsLst>
              <a:gs pos="5000">
                <a:schemeClr val="tx1"/>
              </a:gs>
              <a:gs pos="20000">
                <a:srgbClr val="A603AB"/>
              </a:gs>
              <a:gs pos="35000">
                <a:srgbClr val="0819FB"/>
              </a:gs>
              <a:gs pos="50000">
                <a:srgbClr val="1A8D48"/>
              </a:gs>
              <a:gs pos="65000">
                <a:srgbClr val="FFFF00"/>
              </a:gs>
              <a:gs pos="80000">
                <a:srgbClr val="FF0000"/>
              </a:gs>
              <a:gs pos="95000">
                <a:schemeClr val="tx1"/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 rot="16200000">
            <a:off x="4114800" y="990600"/>
            <a:ext cx="990600" cy="8305800"/>
          </a:xfrm>
          <a:prstGeom prst="rect">
            <a:avLst/>
          </a:prstGeom>
          <a:gradFill flip="none" rotWithShape="1">
            <a:gsLst>
              <a:gs pos="10000">
                <a:srgbClr val="A603AB"/>
              </a:gs>
              <a:gs pos="17000">
                <a:srgbClr val="0819FB"/>
              </a:gs>
              <a:gs pos="27000">
                <a:srgbClr val="33CCFF"/>
              </a:gs>
              <a:gs pos="38000">
                <a:srgbClr val="00FF00"/>
              </a:gs>
              <a:gs pos="49000">
                <a:srgbClr val="FFFF00"/>
              </a:gs>
              <a:gs pos="55000">
                <a:srgbClr val="FFCC00"/>
              </a:gs>
              <a:gs pos="71000">
                <a:srgbClr val="FF0000"/>
              </a:gs>
              <a:gs pos="90000">
                <a:srgbClr val="800000"/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 flipV="1">
            <a:off x="838200" y="5638800"/>
            <a:ext cx="0" cy="22860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2895600" y="5638800"/>
            <a:ext cx="0" cy="22860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4953000" y="5638800"/>
            <a:ext cx="0" cy="22860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7010400" y="5638800"/>
            <a:ext cx="0" cy="22860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228600" y="5867400"/>
            <a:ext cx="1219200" cy="4572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182880" rIns="182880" rtlCol="0" anchor="ctr">
            <a:noAutofit/>
          </a:bodyPr>
          <a:lstStyle/>
          <a:p>
            <a:r>
              <a:rPr lang="bg-BG" sz="24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400 </a:t>
            </a:r>
            <a:r>
              <a:rPr lang="bg-BG" sz="2400" dirty="0" err="1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нм</a:t>
            </a:r>
            <a:endParaRPr lang="en-US" sz="24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286000" y="5867400"/>
            <a:ext cx="1219200" cy="4572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182880" rIns="182880" rtlCol="0" anchor="ctr">
            <a:noAutofit/>
          </a:bodyPr>
          <a:lstStyle/>
          <a:p>
            <a:r>
              <a:rPr lang="bg-BG" sz="24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500 </a:t>
            </a:r>
            <a:r>
              <a:rPr lang="bg-BG" sz="2400" dirty="0" err="1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нм</a:t>
            </a:r>
            <a:endParaRPr lang="en-US" sz="24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343400" y="5867400"/>
            <a:ext cx="1219200" cy="4572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182880" rIns="182880" rtlCol="0" anchor="ctr">
            <a:noAutofit/>
          </a:bodyPr>
          <a:lstStyle/>
          <a:p>
            <a:r>
              <a:rPr lang="bg-BG" sz="24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600 </a:t>
            </a:r>
            <a:r>
              <a:rPr lang="bg-BG" sz="2400" dirty="0" err="1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нм</a:t>
            </a:r>
            <a:endParaRPr lang="en-US" sz="24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6400800" y="5867400"/>
            <a:ext cx="1219200" cy="4572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182880" rIns="182880" rtlCol="0" anchor="ctr">
            <a:noAutofit/>
          </a:bodyPr>
          <a:lstStyle/>
          <a:p>
            <a:r>
              <a:rPr lang="bg-BG" sz="24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700 </a:t>
            </a:r>
            <a:r>
              <a:rPr lang="bg-BG" sz="2400" dirty="0" err="1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нм</a:t>
            </a:r>
            <a:endParaRPr lang="en-US" sz="24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02" name="Straight Connector 101"/>
          <p:cNvCxnSpPr/>
          <p:nvPr/>
        </p:nvCxnSpPr>
        <p:spPr>
          <a:xfrm rot="16200000">
            <a:off x="4133850" y="-82550"/>
            <a:ext cx="0" cy="19050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381000"/>
            <a:ext cx="7848600" cy="2057400"/>
          </a:xfrm>
        </p:spPr>
        <p:txBody>
          <a:bodyPr/>
          <a:lstStyle/>
          <a:p>
            <a:r>
              <a:rPr lang="bg-BG" dirty="0" smtClean="0"/>
              <a:t>Да ги видим на живо</a:t>
            </a:r>
          </a:p>
          <a:p>
            <a:pPr lvl="1"/>
            <a:r>
              <a:rPr lang="bg-BG" dirty="0" smtClean="0"/>
              <a:t>И най-вече „дефектите“</a:t>
            </a:r>
          </a:p>
          <a:p>
            <a:pPr lvl="1"/>
            <a:r>
              <a:rPr lang="bg-BG" dirty="0" smtClean="0"/>
              <a:t>При фотографии не си личат</a:t>
            </a:r>
            <a:endParaRPr lang="bg-BG" dirty="0"/>
          </a:p>
        </p:txBody>
      </p:sp>
      <p:pic>
        <p:nvPicPr>
          <p:cNvPr id="126978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43200" y="2438400"/>
            <a:ext cx="3657600" cy="2286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151395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RGB ↔ CMYK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Допълващи се цветове при скала 0..1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bg-BG" dirty="0" smtClean="0"/>
              <a:t>Интересна връзка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2362200" y="2438400"/>
          <a:ext cx="2100263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94" name="Уравнение" r:id="rId4" imgW="1079280" imgH="711000" progId="Equation.3">
                  <p:embed/>
                </p:oleObj>
              </mc:Choice>
              <mc:Fallback>
                <p:oleObj name="Уравнение" r:id="rId4" imgW="1079280" imgH="7110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2438400"/>
                        <a:ext cx="2100263" cy="1384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398713" y="5029200"/>
          <a:ext cx="3311525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95" name="Уравнение" r:id="rId6" imgW="1701720" imgH="711000" progId="Equation.3">
                  <p:embed/>
                </p:oleObj>
              </mc:Choice>
              <mc:Fallback>
                <p:oleObj name="Уравнение" r:id="rId6" imgW="1701720" imgH="7110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8713" y="5029200"/>
                        <a:ext cx="3311525" cy="1384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RGB ↔ YIQ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Чрез трансформационна матрица</a:t>
            </a:r>
          </a:p>
          <a:p>
            <a:pPr lvl="1"/>
            <a:r>
              <a:rPr lang="bg-BG" dirty="0" smtClean="0"/>
              <a:t>Тук представена с голямо закръгляне</a:t>
            </a:r>
          </a:p>
          <a:p>
            <a:pPr lvl="1"/>
            <a:endParaRPr lang="bg-BG" dirty="0" smtClean="0"/>
          </a:p>
          <a:p>
            <a:pPr lvl="1"/>
            <a:endParaRPr lang="bg-BG" dirty="0" smtClean="0"/>
          </a:p>
          <a:p>
            <a:pPr lvl="1"/>
            <a:endParaRPr lang="bg-BG" dirty="0" smtClean="0"/>
          </a:p>
          <a:p>
            <a:pPr lvl="1"/>
            <a:r>
              <a:rPr lang="bg-BG" dirty="0" smtClean="0"/>
              <a:t>Преходът към</a:t>
            </a:r>
            <a:r>
              <a:rPr lang="en-US" dirty="0" smtClean="0"/>
              <a:t> RGB</a:t>
            </a:r>
            <a:r>
              <a:rPr lang="bg-BG" dirty="0" smtClean="0"/>
              <a:t> е аналогично, но с друга матрица</a:t>
            </a:r>
          </a:p>
          <a:p>
            <a:pPr lvl="1"/>
            <a:r>
              <a:rPr lang="bg-BG" dirty="0" smtClean="0"/>
              <a:t>Първия ред е като при </a:t>
            </a:r>
            <a:r>
              <a:rPr lang="en-US" dirty="0" err="1" smtClean="0"/>
              <a:t>RGB→Grayscale</a:t>
            </a:r>
            <a:endParaRPr lang="bg-BG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2135187" y="2882900"/>
          <a:ext cx="3732213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18" name="Уравнение" r:id="rId4" imgW="1917360" imgH="711000" progId="Equation.3">
                  <p:embed/>
                </p:oleObj>
              </mc:Choice>
              <mc:Fallback>
                <p:oleObj name="Уравнение" r:id="rId4" imgW="1917360" imgH="7110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187" y="2882900"/>
                        <a:ext cx="3732213" cy="1384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RGB ↔ HSV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HSV</a:t>
            </a:r>
            <a:r>
              <a:rPr lang="bg-BG" dirty="0" smtClean="0"/>
              <a:t> е </a:t>
            </a:r>
            <a:r>
              <a:rPr lang="en-US" dirty="0" smtClean="0"/>
              <a:t>“</a:t>
            </a:r>
            <a:r>
              <a:rPr lang="bg-BG" dirty="0" smtClean="0"/>
              <a:t>диагонална” проекция на </a:t>
            </a:r>
            <a:r>
              <a:rPr lang="en-US" dirty="0" smtClean="0"/>
              <a:t>RGB</a:t>
            </a:r>
            <a:endParaRPr lang="bg-BG" dirty="0" smtClean="0"/>
          </a:p>
          <a:p>
            <a:pPr lvl="1"/>
            <a:r>
              <a:rPr lang="bg-BG" dirty="0" smtClean="0"/>
              <a:t>Често се представя с цилиндрични координати</a:t>
            </a:r>
            <a:endParaRPr lang="en-US" dirty="0" smtClean="0"/>
          </a:p>
        </p:txBody>
      </p:sp>
      <p:grpSp>
        <p:nvGrpSpPr>
          <p:cNvPr id="7" name="Group 6"/>
          <p:cNvGrpSpPr/>
          <p:nvPr/>
        </p:nvGrpSpPr>
        <p:grpSpPr>
          <a:xfrm rot="2764997">
            <a:off x="4937033" y="3334235"/>
            <a:ext cx="3220721" cy="3218965"/>
            <a:chOff x="4937033" y="3334235"/>
            <a:chExt cx="3220721" cy="3218965"/>
          </a:xfrm>
        </p:grpSpPr>
        <p:pic>
          <p:nvPicPr>
            <p:cNvPr id="115715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646464"/>
                </a:clrFrom>
                <a:clrTo>
                  <a:srgbClr val="646464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12465856">
              <a:off x="4941630" y="3334235"/>
              <a:ext cx="3104829" cy="31048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6" name="Group 25"/>
            <p:cNvGrpSpPr/>
            <p:nvPr/>
          </p:nvGrpSpPr>
          <p:grpSpPr>
            <a:xfrm>
              <a:off x="5664200" y="3657600"/>
              <a:ext cx="2473233" cy="2679700"/>
              <a:chOff x="4191000" y="3581400"/>
              <a:chExt cx="2473233" cy="2679700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 flipV="1">
                <a:off x="5105400" y="4876800"/>
                <a:ext cx="1558833" cy="76200"/>
              </a:xfrm>
              <a:prstGeom prst="line">
                <a:avLst/>
              </a:prstGeom>
              <a:ln w="203200">
                <a:solidFill>
                  <a:schemeClr val="bg1"/>
                </a:solidFill>
              </a:ln>
              <a:effectLst>
                <a:outerShdw blurRad="88900" algn="ctr" rotWithShape="0">
                  <a:prstClr val="black">
                    <a:alpha val="40000"/>
                  </a:prstClr>
                </a:outerShdw>
                <a:softEdge rad="3175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flipH="1" flipV="1">
                <a:off x="4191000" y="3581400"/>
                <a:ext cx="914400" cy="1371600"/>
              </a:xfrm>
              <a:prstGeom prst="line">
                <a:avLst/>
              </a:prstGeom>
              <a:ln w="203200">
                <a:solidFill>
                  <a:schemeClr val="bg1"/>
                </a:solidFill>
              </a:ln>
              <a:effectLst>
                <a:outerShdw blurRad="88900" algn="ctr" rotWithShape="0">
                  <a:prstClr val="black">
                    <a:alpha val="40000"/>
                  </a:prstClr>
                </a:outerShdw>
                <a:softEdge rad="3175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flipH="1">
                <a:off x="4305300" y="4953000"/>
                <a:ext cx="800100" cy="1308100"/>
              </a:xfrm>
              <a:prstGeom prst="line">
                <a:avLst/>
              </a:prstGeom>
              <a:ln w="203200">
                <a:solidFill>
                  <a:schemeClr val="bg1"/>
                </a:solidFill>
              </a:ln>
              <a:effectLst>
                <a:outerShdw blurRad="88900" algn="ctr" rotWithShape="0">
                  <a:prstClr val="black">
                    <a:alpha val="40000"/>
                  </a:prstClr>
                </a:outerShdw>
                <a:softEdge rad="3175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/>
            <p:cNvGrpSpPr/>
            <p:nvPr/>
          </p:nvGrpSpPr>
          <p:grpSpPr>
            <a:xfrm>
              <a:off x="5636623" y="3631474"/>
              <a:ext cx="2521131" cy="2719273"/>
              <a:chOff x="4164917" y="3541827"/>
              <a:chExt cx="2521131" cy="2719273"/>
            </a:xfrm>
          </p:grpSpPr>
          <p:cxnSp>
            <p:nvCxnSpPr>
              <p:cNvPr id="8" name="Straight Connector 7"/>
              <p:cNvCxnSpPr/>
              <p:nvPr/>
            </p:nvCxnSpPr>
            <p:spPr>
              <a:xfrm flipV="1">
                <a:off x="5054600" y="4874239"/>
                <a:ext cx="1631448" cy="78761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  <a:effectLst>
                <a:outerShdw blurRad="889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H="1" flipV="1">
                <a:off x="4164917" y="3541827"/>
                <a:ext cx="940483" cy="1411173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  <a:effectLst>
                <a:outerShdw blurRad="889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H="1">
                <a:off x="4305300" y="4953000"/>
                <a:ext cx="800100" cy="13081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  <a:effectLst>
                <a:outerShdw blurRad="889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Oval 5"/>
            <p:cNvSpPr/>
            <p:nvPr/>
          </p:nvSpPr>
          <p:spPr>
            <a:xfrm>
              <a:off x="4937033" y="3352800"/>
              <a:ext cx="3200400" cy="3200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  <a:effectLst>
              <a:outerShdw blurRad="889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540065" y="6015318"/>
            <a:ext cx="1295400" cy="4572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182880" rIns="182880" rtlCol="0" anchor="ctr">
            <a:noAutofit/>
          </a:bodyPr>
          <a:lstStyle/>
          <a:p>
            <a:r>
              <a:rPr lang="bg-BG" sz="24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0</a:t>
            </a:r>
            <a:r>
              <a:rPr lang="bg-BG" sz="2400" baseline="300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о</a:t>
            </a:r>
            <a:endParaRPr lang="en-US" sz="2400" baseline="300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55141" y="5257800"/>
            <a:ext cx="1295400" cy="4572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182880" rIns="182880" rtlCol="0" anchor="ctr">
            <a:noAutofit/>
          </a:bodyPr>
          <a:lstStyle/>
          <a:p>
            <a:r>
              <a:rPr lang="bg-BG" sz="24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240</a:t>
            </a:r>
            <a:r>
              <a:rPr lang="bg-BG" sz="2400" baseline="300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о</a:t>
            </a:r>
            <a:endParaRPr lang="en-US" sz="2400" baseline="300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33659" y="2912035"/>
            <a:ext cx="1295400" cy="4572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182880" rIns="182880" rtlCol="0" anchor="ctr">
            <a:noAutofit/>
          </a:bodyPr>
          <a:lstStyle/>
          <a:p>
            <a:r>
              <a:rPr lang="bg-BG" sz="24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120</a:t>
            </a:r>
            <a:r>
              <a:rPr lang="bg-BG" sz="2400" baseline="300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о</a:t>
            </a:r>
            <a:endParaRPr lang="en-US" sz="2400" baseline="300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2" name="Picture 2">
            <a:hlinkClick r:id="rId4" action="ppaction://hlinkfile"/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600" y="3886200"/>
            <a:ext cx="3657600" cy="2286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Избор на цветове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Избор на цветове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Избор при съчетаване на цветове</a:t>
            </a:r>
          </a:p>
          <a:p>
            <a:pPr lvl="1"/>
            <a:r>
              <a:rPr lang="bg-BG" dirty="0" smtClean="0"/>
              <a:t>При принцип е строго индивидуален</a:t>
            </a:r>
          </a:p>
          <a:p>
            <a:pPr lvl="1"/>
            <a:r>
              <a:rPr lang="bg-BG" dirty="0" smtClean="0"/>
              <a:t>Въпреки това има практики, помагащи при избор на комбинации от цветове</a:t>
            </a:r>
          </a:p>
          <a:p>
            <a:pPr lvl="1"/>
            <a:r>
              <a:rPr lang="bg-BG" dirty="0" smtClean="0"/>
              <a:t>Съчетаване не само на два цвята, а на палитра от няколко цвята</a:t>
            </a:r>
            <a:endParaRPr lang="en-US" dirty="0" smtClean="0"/>
          </a:p>
          <a:p>
            <a:pPr lvl="1"/>
            <a:r>
              <a:rPr lang="bg-BG" dirty="0" smtClean="0"/>
              <a:t>Понякога един от цветовете е доминантен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Цветно колело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Цветно колело</a:t>
            </a:r>
          </a:p>
          <a:p>
            <a:pPr lvl="1"/>
            <a:r>
              <a:rPr lang="bg-BG" dirty="0" smtClean="0"/>
              <a:t>Заимствано от цветовите модели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HSV</a:t>
            </a:r>
            <a:r>
              <a:rPr lang="bg-BG" dirty="0" smtClean="0"/>
              <a:t> и </a:t>
            </a:r>
            <a:r>
              <a:rPr lang="en-US" dirty="0" smtClean="0"/>
              <a:t>HSL</a:t>
            </a:r>
            <a:r>
              <a:rPr lang="bg-BG" dirty="0" smtClean="0"/>
              <a:t>, но всъщност е </a:t>
            </a:r>
            <a:r>
              <a:rPr lang="en-US" dirty="0" smtClean="0"/>
              <a:t>RBY</a:t>
            </a:r>
            <a:endParaRPr lang="bg-BG" dirty="0" smtClean="0"/>
          </a:p>
          <a:p>
            <a:pPr lvl="1"/>
            <a:r>
              <a:rPr lang="bg-BG" dirty="0" smtClean="0"/>
              <a:t>На негова база се определят “подходящи” цветове и палитри</a:t>
            </a:r>
          </a:p>
          <a:p>
            <a:pPr lvl="1"/>
            <a:r>
              <a:rPr lang="bg-BG" dirty="0" smtClean="0"/>
              <a:t>Поради своята ограниченост (2</a:t>
            </a:r>
            <a:r>
              <a:rPr lang="en-US" dirty="0" smtClean="0"/>
              <a:t>D)</a:t>
            </a:r>
            <a:r>
              <a:rPr lang="bg-BG" dirty="0" smtClean="0"/>
              <a:t>, не може да представи едновременно всички цветове (</a:t>
            </a:r>
            <a:r>
              <a:rPr lang="en-US" dirty="0" smtClean="0"/>
              <a:t>3D)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Два варианта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92171" y="1828800"/>
            <a:ext cx="8760240" cy="4353839"/>
            <a:chOff x="-381000" y="1828800"/>
            <a:chExt cx="9525000" cy="4733925"/>
          </a:xfrm>
        </p:grpSpPr>
        <p:pic>
          <p:nvPicPr>
            <p:cNvPr id="117762" name="Picture 2" descr="C:\Pavel\Courses\Materials\Course.OKG 2012-13\OKG-07. Colours\wheel2.jpg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4400550" y="1828800"/>
              <a:ext cx="4743450" cy="4733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763" name="Picture 3" descr="C:\Pavel\Courses\Materials\Course.OKG 2012-13\OKG-07. Colours\wheel1.jpg"/>
            <p:cNvPicPr>
              <a:picLocks noChangeAspect="1" noChangeArrowheads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-381000" y="1828800"/>
              <a:ext cx="4743450" cy="47339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Идеи за избор на цветове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Равномерно разпределени</a:t>
            </a:r>
          </a:p>
          <a:p>
            <a:pPr lvl="1"/>
            <a:r>
              <a:rPr lang="bg-BG" dirty="0" smtClean="0"/>
              <a:t>Два срещуположни цвята</a:t>
            </a:r>
          </a:p>
          <a:p>
            <a:pPr lvl="1"/>
            <a:r>
              <a:rPr lang="bg-BG" dirty="0" smtClean="0"/>
              <a:t>Три цвята през 120°</a:t>
            </a:r>
          </a:p>
          <a:p>
            <a:pPr lvl="1"/>
            <a:r>
              <a:rPr lang="bg-BG" dirty="0" smtClean="0"/>
              <a:t>Четири цвята през 90°</a:t>
            </a:r>
          </a:p>
          <a:p>
            <a:pPr marL="457200" lvl="1" indent="0">
              <a:buNone/>
            </a:pPr>
            <a:endParaRPr lang="bg-BG" dirty="0"/>
          </a:p>
        </p:txBody>
      </p:sp>
      <p:pic>
        <p:nvPicPr>
          <p:cNvPr id="128002" name="Picture 2">
            <a:hlinkClick r:id="rId3" action="ppaction://hlinkfile"/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397" t="24332" r="12397" b="14706"/>
          <a:stretch/>
        </p:blipFill>
        <p:spPr bwMode="auto">
          <a:xfrm>
            <a:off x="2747682" y="4191000"/>
            <a:ext cx="3657600" cy="2286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Други идеи</a:t>
            </a:r>
          </a:p>
          <a:p>
            <a:pPr lvl="1"/>
            <a:r>
              <a:rPr lang="bg-BG" dirty="0" smtClean="0"/>
              <a:t>Разклонени цветове</a:t>
            </a:r>
            <a:endParaRPr lang="bg-BG" sz="3600" dirty="0" smtClean="0"/>
          </a:p>
          <a:p>
            <a:pPr lvl="1"/>
            <a:r>
              <a:rPr lang="bg-BG" dirty="0" smtClean="0"/>
              <a:t>Съседни цветове</a:t>
            </a:r>
            <a:endParaRPr lang="bg-BG" dirty="0"/>
          </a:p>
        </p:txBody>
      </p:sp>
      <p:pic>
        <p:nvPicPr>
          <p:cNvPr id="129026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94" t="20748" r="9589" b="14389"/>
          <a:stretch/>
        </p:blipFill>
        <p:spPr bwMode="auto">
          <a:xfrm>
            <a:off x="685800" y="2438399"/>
            <a:ext cx="3657602" cy="2286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9027" name="Picture 3">
            <a:hlinkClick r:id="rId4" action="ppaction://hlinkfile"/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95" t="20748" r="9588" b="14389"/>
          <a:stretch/>
        </p:blipFill>
        <p:spPr bwMode="auto">
          <a:xfrm>
            <a:off x="4800599" y="2438400"/>
            <a:ext cx="3657601" cy="2286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794399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Биологична основа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600200"/>
            <a:ext cx="7848600" cy="5257800"/>
          </a:xfrm>
        </p:spPr>
        <p:txBody>
          <a:bodyPr/>
          <a:lstStyle/>
          <a:p>
            <a:r>
              <a:rPr lang="bg-BG" dirty="0" err="1" smtClean="0"/>
              <a:t>Хиперкратка</a:t>
            </a:r>
            <a:r>
              <a:rPr lang="bg-BG" dirty="0" smtClean="0"/>
              <a:t> анатомия на окото</a:t>
            </a:r>
            <a:endParaRPr lang="en-US" dirty="0"/>
          </a:p>
        </p:txBody>
      </p:sp>
      <p:pic>
        <p:nvPicPr>
          <p:cNvPr id="103426" name="Picture 2" descr="C:\Pavel\Courses\Materials\Course.OKG 2012-13\OKG-07. Colours\eye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600200" y="2438400"/>
            <a:ext cx="6109447" cy="44196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990600" y="3200400"/>
            <a:ext cx="1295400" cy="457200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lIns="91440" rIns="91440" rtlCol="0" anchor="ctr">
            <a:noAutofit/>
          </a:bodyPr>
          <a:lstStyle/>
          <a:p>
            <a:pPr lvl="1" algn="r"/>
            <a:r>
              <a:rPr lang="bg-BG" sz="24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Ирис</a:t>
            </a:r>
            <a:endParaRPr lang="en-US" sz="24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0600" y="4140200"/>
            <a:ext cx="1295400" cy="457200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lIns="91440" rIns="91440" rtlCol="0" anchor="ctr">
            <a:noAutofit/>
          </a:bodyPr>
          <a:lstStyle/>
          <a:p>
            <a:pPr lvl="1" algn="r"/>
            <a:r>
              <a:rPr lang="bg-BG" sz="24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Зеница</a:t>
            </a:r>
            <a:endParaRPr lang="en-US" sz="24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52600" y="5791200"/>
            <a:ext cx="1676400" cy="457200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lIns="91440" rIns="91440" rtlCol="0" anchor="ctr">
            <a:noAutofit/>
          </a:bodyPr>
          <a:lstStyle/>
          <a:p>
            <a:pPr lvl="1" algn="r"/>
            <a:r>
              <a:rPr lang="bg-BG" sz="2400" dirty="0" err="1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Кристалин</a:t>
            </a:r>
            <a:endParaRPr lang="en-US" sz="24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77000" y="4419600"/>
            <a:ext cx="2133600" cy="457200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lIns="91440" rIns="91440" rtlCol="0" anchor="ctr">
            <a:spAutoFit/>
          </a:bodyPr>
          <a:lstStyle/>
          <a:p>
            <a:pPr marL="0" lvl="1"/>
            <a:r>
              <a:rPr lang="bg-BG" sz="24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Оптичен нерв</a:t>
            </a:r>
            <a:endParaRPr lang="en-US" sz="24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24600" y="5715000"/>
            <a:ext cx="1676400" cy="457200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lIns="91440" rIns="91440" rtlCol="0" anchor="ctr">
            <a:spAutoFit/>
          </a:bodyPr>
          <a:lstStyle/>
          <a:p>
            <a:pPr marL="0" lvl="1" algn="ctr"/>
            <a:r>
              <a:rPr lang="bg-BG" sz="24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Ретина</a:t>
            </a:r>
            <a:endParaRPr lang="en-US" sz="24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6324600" y="4800600"/>
            <a:ext cx="914400" cy="228600"/>
          </a:xfrm>
          <a:prstGeom prst="line">
            <a:avLst/>
          </a:prstGeom>
          <a:ln w="31750">
            <a:solidFill>
              <a:schemeClr val="tx1"/>
            </a:solidFill>
            <a:headEnd type="oval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778500" y="5194300"/>
            <a:ext cx="1028700" cy="508000"/>
          </a:xfrm>
          <a:prstGeom prst="line">
            <a:avLst/>
          </a:prstGeom>
          <a:ln w="31750">
            <a:solidFill>
              <a:schemeClr val="tx1"/>
            </a:solidFill>
            <a:headEnd type="oval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086100" y="4813300"/>
            <a:ext cx="520700" cy="977900"/>
          </a:xfrm>
          <a:prstGeom prst="line">
            <a:avLst/>
          </a:prstGeom>
          <a:ln w="31750">
            <a:solidFill>
              <a:schemeClr val="tx1"/>
            </a:solidFill>
            <a:headEnd type="oval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2312224" y="3461986"/>
            <a:ext cx="1104900" cy="711200"/>
          </a:xfrm>
          <a:prstGeom prst="line">
            <a:avLst/>
          </a:prstGeom>
          <a:ln w="31750">
            <a:solidFill>
              <a:schemeClr val="tx1"/>
            </a:solidFill>
            <a:headEnd type="oval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2311400" y="4381500"/>
            <a:ext cx="1054100" cy="25400"/>
          </a:xfrm>
          <a:prstGeom prst="line">
            <a:avLst/>
          </a:prstGeom>
          <a:ln w="31750">
            <a:solidFill>
              <a:schemeClr val="tx1"/>
            </a:solidFill>
            <a:headEnd type="oval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bg-BG" dirty="0" smtClean="0"/>
              <a:t>Преди два века </a:t>
            </a:r>
            <a:r>
              <a:rPr lang="bg-BG" dirty="0" err="1" smtClean="0"/>
              <a:t>Хокусаи</a:t>
            </a:r>
            <a:r>
              <a:rPr lang="bg-BG" dirty="0" smtClean="0"/>
              <a:t> рисува “Голямата вълна от </a:t>
            </a:r>
            <a:r>
              <a:rPr lang="bg-BG" dirty="0" err="1" smtClean="0"/>
              <a:t>Канагава</a:t>
            </a:r>
            <a:r>
              <a:rPr lang="bg-BG" dirty="0" smtClean="0"/>
              <a:t>”</a:t>
            </a:r>
            <a:endParaRPr lang="en-US" dirty="0"/>
          </a:p>
        </p:txBody>
      </p:sp>
      <p:graphicFrame>
        <p:nvGraphicFramePr>
          <p:cNvPr id="118786" name="Object 2"/>
          <p:cNvGraphicFramePr>
            <a:graphicFrameLocks noChangeAspect="1"/>
          </p:cNvGraphicFramePr>
          <p:nvPr/>
        </p:nvGraphicFramePr>
        <p:xfrm>
          <a:off x="6684962" y="3870325"/>
          <a:ext cx="2078038" cy="207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14" name="Image" r:id="rId4" imgW="2539683" imgH="2539683" progId="Photoshop.Image.8">
                  <p:embed/>
                </p:oleObj>
              </mc:Choice>
              <mc:Fallback>
                <p:oleObj name="Image" r:id="rId4" imgW="2539683" imgH="2539683" progId="Photoshop.Image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DFDFD"/>
                          </a:clrFrom>
                          <a:clrTo>
                            <a:srgbClr val="FDFDFD">
                              <a:alpha val="0"/>
                            </a:srgbClr>
                          </a:clrTo>
                        </a:clrChange>
                        <a:lum bright="6000" contrast="-18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4962" y="3870325"/>
                        <a:ext cx="2078038" cy="2078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8787" name="Picture 3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473075" y="3111500"/>
            <a:ext cx="5033962" cy="34417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18790" name="Oval 6"/>
          <p:cNvSpPr>
            <a:spLocks noChangeArrowheads="1"/>
          </p:cNvSpPr>
          <p:nvPr/>
        </p:nvSpPr>
        <p:spPr bwMode="auto">
          <a:xfrm flipV="1">
            <a:off x="7343775" y="5108575"/>
            <a:ext cx="215900" cy="215900"/>
          </a:xfrm>
          <a:prstGeom prst="ellipse">
            <a:avLst/>
          </a:prstGeom>
          <a:solidFill>
            <a:srgbClr val="212C61"/>
          </a:solidFill>
          <a:ln w="28575">
            <a:solidFill>
              <a:srgbClr val="C8A56E"/>
            </a:solidFill>
            <a:round/>
            <a:headEnd/>
            <a:tailEnd/>
          </a:ln>
          <a:effectLst>
            <a:outerShdw blurRad="88900" algn="ctr" rotWithShape="0">
              <a:prstClr val="black">
                <a:alpha val="56000"/>
              </a:prstClr>
            </a:out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791" name="Oval 7"/>
          <p:cNvSpPr>
            <a:spLocks noChangeArrowheads="1"/>
          </p:cNvSpPr>
          <p:nvPr/>
        </p:nvSpPr>
        <p:spPr bwMode="auto">
          <a:xfrm>
            <a:off x="7961312" y="4335462"/>
            <a:ext cx="215900" cy="215900"/>
          </a:xfrm>
          <a:prstGeom prst="ellipse">
            <a:avLst/>
          </a:prstGeom>
          <a:solidFill>
            <a:srgbClr val="AB7833"/>
          </a:solidFill>
          <a:ln w="28575">
            <a:solidFill>
              <a:srgbClr val="1A2A4A"/>
            </a:solidFill>
            <a:round/>
            <a:headEnd/>
            <a:tailEnd/>
          </a:ln>
          <a:effectLst>
            <a:outerShdw blurRad="88900" algn="ctr" rotWithShape="0">
              <a:prstClr val="black">
                <a:alpha val="56000"/>
              </a:prstClr>
            </a:out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792" name="Freeform 8"/>
          <p:cNvSpPr>
            <a:spLocks/>
          </p:cNvSpPr>
          <p:nvPr/>
        </p:nvSpPr>
        <p:spPr bwMode="auto">
          <a:xfrm>
            <a:off x="5576887" y="3570287"/>
            <a:ext cx="2409825" cy="784225"/>
          </a:xfrm>
          <a:custGeom>
            <a:avLst/>
            <a:gdLst/>
            <a:ahLst/>
            <a:cxnLst>
              <a:cxn ang="0">
                <a:pos x="0" y="428"/>
              </a:cxn>
              <a:cxn ang="0">
                <a:pos x="996" y="60"/>
              </a:cxn>
              <a:cxn ang="0">
                <a:pos x="1660" y="520"/>
              </a:cxn>
            </a:cxnLst>
            <a:rect l="0" t="0" r="r" b="b"/>
            <a:pathLst>
              <a:path w="1660" h="520">
                <a:moveTo>
                  <a:pt x="0" y="428"/>
                </a:moveTo>
                <a:cubicBezTo>
                  <a:pt x="166" y="366"/>
                  <a:pt x="592" y="0"/>
                  <a:pt x="996" y="60"/>
                </a:cubicBezTo>
                <a:cubicBezTo>
                  <a:pt x="1400" y="120"/>
                  <a:pt x="1522" y="424"/>
                  <a:pt x="1660" y="520"/>
                </a:cubicBezTo>
              </a:path>
            </a:pathLst>
          </a:custGeom>
          <a:noFill/>
          <a:ln w="57150" cmpd="sng">
            <a:solidFill>
              <a:srgbClr val="1A2A4A"/>
            </a:solidFill>
            <a:round/>
            <a:headEnd type="none" w="med" len="med"/>
            <a:tailEnd type="triangle" w="med" len="med"/>
          </a:ln>
          <a:effectLst>
            <a:outerShdw blurRad="88900" algn="ctr" rotWithShape="0">
              <a:prstClr val="black">
                <a:alpha val="56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793" name="Oval 9"/>
          <p:cNvSpPr>
            <a:spLocks noChangeArrowheads="1"/>
          </p:cNvSpPr>
          <p:nvPr/>
        </p:nvSpPr>
        <p:spPr bwMode="auto">
          <a:xfrm>
            <a:off x="5154612" y="3830637"/>
            <a:ext cx="863600" cy="863600"/>
          </a:xfrm>
          <a:prstGeom prst="ellipse">
            <a:avLst/>
          </a:prstGeom>
          <a:solidFill>
            <a:srgbClr val="C8A56E"/>
          </a:solidFill>
          <a:ln w="38100">
            <a:solidFill>
              <a:srgbClr val="1A2A4A"/>
            </a:solidFill>
            <a:round/>
            <a:headEnd/>
            <a:tailEnd/>
          </a:ln>
          <a:effectLst>
            <a:outerShdw blurRad="88900" algn="ctr" rotWithShape="0">
              <a:prstClr val="black">
                <a:alpha val="56000"/>
              </a:prstClr>
            </a:out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794" name="Freeform 10"/>
          <p:cNvSpPr>
            <a:spLocks/>
          </p:cNvSpPr>
          <p:nvPr/>
        </p:nvSpPr>
        <p:spPr bwMode="auto">
          <a:xfrm>
            <a:off x="5526087" y="5308600"/>
            <a:ext cx="1849438" cy="407987"/>
          </a:xfrm>
          <a:custGeom>
            <a:avLst/>
            <a:gdLst/>
            <a:ahLst/>
            <a:cxnLst>
              <a:cxn ang="0">
                <a:pos x="0" y="164"/>
              </a:cxn>
              <a:cxn ang="0">
                <a:pos x="596" y="300"/>
              </a:cxn>
              <a:cxn ang="0">
                <a:pos x="1120" y="0"/>
              </a:cxn>
            </a:cxnLst>
            <a:rect l="0" t="0" r="r" b="b"/>
            <a:pathLst>
              <a:path w="1120" h="308">
                <a:moveTo>
                  <a:pt x="0" y="164"/>
                </a:moveTo>
                <a:cubicBezTo>
                  <a:pt x="99" y="187"/>
                  <a:pt x="292" y="308"/>
                  <a:pt x="596" y="300"/>
                </a:cubicBezTo>
                <a:cubicBezTo>
                  <a:pt x="900" y="292"/>
                  <a:pt x="1011" y="62"/>
                  <a:pt x="1120" y="0"/>
                </a:cubicBezTo>
              </a:path>
            </a:pathLst>
          </a:custGeom>
          <a:noFill/>
          <a:ln w="57150" cmpd="sng">
            <a:solidFill>
              <a:srgbClr val="C8A56E"/>
            </a:solidFill>
            <a:round/>
            <a:headEnd type="none" w="med" len="med"/>
            <a:tailEnd type="triangle" w="med" len="med"/>
          </a:ln>
          <a:effectLst>
            <a:outerShdw blurRad="88900" algn="ctr" rotWithShape="0">
              <a:prstClr val="black">
                <a:alpha val="56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795" name="Oval 11"/>
          <p:cNvSpPr>
            <a:spLocks noChangeArrowheads="1"/>
          </p:cNvSpPr>
          <p:nvPr/>
        </p:nvSpPr>
        <p:spPr bwMode="auto">
          <a:xfrm>
            <a:off x="5129212" y="5056187"/>
            <a:ext cx="863600" cy="863600"/>
          </a:xfrm>
          <a:prstGeom prst="ellipse">
            <a:avLst/>
          </a:prstGeom>
          <a:solidFill>
            <a:srgbClr val="1A2A4A"/>
          </a:solidFill>
          <a:ln w="38100">
            <a:solidFill>
              <a:srgbClr val="C8A56E"/>
            </a:solidFill>
            <a:round/>
            <a:headEnd/>
            <a:tailEnd/>
          </a:ln>
          <a:effectLst>
            <a:outerShdw blurRad="88900" algn="ctr" rotWithShape="0">
              <a:prstClr val="black">
                <a:alpha val="56000"/>
              </a:prstClr>
            </a:out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Въпроси?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22412" y="647881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0:55</a:t>
            </a:r>
            <a:endParaRPr lang="bg-B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chemeClr val="tx1">
                    <a:lumMod val="65000"/>
                    <a:lumOff val="35000"/>
                    <a:alpha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Повече информация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95400" y="1600200"/>
            <a:ext cx="7848600" cy="5257800"/>
          </a:xfrm>
        </p:spPr>
        <p:txBody>
          <a:bodyPr>
            <a:normAutofit/>
          </a:bodyPr>
          <a:lstStyle/>
          <a:p>
            <a:pPr marL="1309688" indent="-1309688"/>
            <a:r>
              <a:rPr lang="en-US" sz="2800" dirty="0" smtClean="0"/>
              <a:t>[AGO2]	</a:t>
            </a:r>
            <a:r>
              <a:rPr lang="bg-BG" sz="2800" b="0" dirty="0" smtClean="0"/>
              <a:t>стр. </a:t>
            </a:r>
            <a:r>
              <a:rPr lang="en-US" sz="2800" b="0" dirty="0" smtClean="0"/>
              <a:t>294-306</a:t>
            </a:r>
            <a:endParaRPr lang="bg-BG" sz="2800" b="0" dirty="0" smtClean="0"/>
          </a:p>
          <a:p>
            <a:pPr marL="1309688" indent="-1309688"/>
            <a:r>
              <a:rPr lang="en-US" sz="2800" dirty="0" smtClean="0"/>
              <a:t>[LEVK]	</a:t>
            </a:r>
            <a:r>
              <a:rPr lang="bg-BG" sz="2800" b="0" dirty="0" smtClean="0"/>
              <a:t>стр. </a:t>
            </a:r>
            <a:r>
              <a:rPr lang="en-US" sz="2800" b="0" dirty="0" smtClean="0"/>
              <a:t>6-11, 17-22, 31-40, 45-55</a:t>
            </a:r>
            <a:endParaRPr lang="bg-BG" sz="2800" b="0" dirty="0" smtClean="0"/>
          </a:p>
          <a:p>
            <a:pPr marL="1309688" indent="-1309688"/>
            <a:r>
              <a:rPr lang="en-US" sz="2800" dirty="0" smtClean="0"/>
              <a:t>[BAGL]	</a:t>
            </a:r>
            <a:r>
              <a:rPr lang="bg-BG" sz="2800" b="0" dirty="0" smtClean="0"/>
              <a:t>стр. </a:t>
            </a:r>
            <a:r>
              <a:rPr lang="en-US" sz="2800" b="0" smtClean="0"/>
              <a:t>202-209</a:t>
            </a:r>
            <a:endParaRPr lang="bg-BG" sz="2800" b="0" dirty="0" smtClean="0"/>
          </a:p>
          <a:p>
            <a:pPr marL="1309688" indent="-1309688"/>
            <a:r>
              <a:rPr lang="bg-BG" sz="2800" dirty="0" smtClean="0"/>
              <a:t>А също и:</a:t>
            </a:r>
          </a:p>
          <a:p>
            <a:pPr marL="685800" lvl="1"/>
            <a:r>
              <a:rPr lang="en-US" sz="2800" dirty="0" smtClean="0"/>
              <a:t>Color conversion math and formulas</a:t>
            </a:r>
            <a:br>
              <a:rPr lang="en-US" sz="2800" dirty="0" smtClean="0"/>
            </a:br>
            <a:r>
              <a:rPr lang="en-US" sz="2000" dirty="0" smtClean="0">
                <a:hlinkClick r:id="rId3"/>
              </a:rPr>
              <a:t>http://www.easyrgb.com/index.php?X=MATH</a:t>
            </a:r>
            <a:endParaRPr lang="en-US" sz="2800" dirty="0" smtClean="0"/>
          </a:p>
          <a:p>
            <a:pPr marL="685800" lvl="1"/>
            <a:r>
              <a:rPr lang="en-US" sz="2800" dirty="0" smtClean="0"/>
              <a:t>Basic color schemes: Color Theory Introduction</a:t>
            </a:r>
            <a:r>
              <a:rPr lang="bg-BG" sz="2800" dirty="0" smtClean="0"/>
              <a:t/>
            </a:r>
            <a:br>
              <a:rPr lang="bg-BG" sz="2800" dirty="0" smtClean="0"/>
            </a:br>
            <a:r>
              <a:rPr lang="en-US" sz="2000" dirty="0" smtClean="0">
                <a:hlinkClick r:id="rId4"/>
              </a:rPr>
              <a:t>http://www.tigercolor.com/color-lab/color-theory/color-theory-intro.htm</a:t>
            </a:r>
            <a:endParaRPr lang="en-US" sz="2800" dirty="0" smtClean="0"/>
          </a:p>
          <a:p>
            <a:pPr marL="685800" lvl="1"/>
            <a:r>
              <a:rPr lang="en-US" sz="2800" dirty="0" smtClean="0"/>
              <a:t>35 Inspiring Color Palettes from Master Painters</a:t>
            </a:r>
            <a:br>
              <a:rPr lang="en-US" sz="2800" dirty="0" smtClean="0"/>
            </a:br>
            <a:r>
              <a:rPr lang="en-US" sz="2000" dirty="0" smtClean="0">
                <a:hlinkClick r:id="rId5"/>
              </a:rPr>
              <a:t>http://artvarsity.com/35-inspiring-color-palettes-from-master-painters</a:t>
            </a:r>
            <a:endParaRPr lang="bg-BG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Край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Още биология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Човешкото око възприема</a:t>
            </a:r>
          </a:p>
          <a:p>
            <a:pPr lvl="1"/>
            <a:r>
              <a:rPr lang="bg-BG" dirty="0" smtClean="0"/>
              <a:t>Силно стеснен диапазон от електромагнитния спектър</a:t>
            </a:r>
          </a:p>
          <a:p>
            <a:pPr lvl="1"/>
            <a:endParaRPr lang="bg-BG" sz="1000" dirty="0" smtClean="0"/>
          </a:p>
          <a:p>
            <a:r>
              <a:rPr lang="bg-BG" dirty="0" smtClean="0"/>
              <a:t>Ретината</a:t>
            </a:r>
          </a:p>
          <a:p>
            <a:pPr lvl="1"/>
            <a:r>
              <a:rPr lang="bg-BG" dirty="0" smtClean="0"/>
              <a:t>Около 140 милиона нервни клетки</a:t>
            </a:r>
          </a:p>
          <a:p>
            <a:pPr lvl="1"/>
            <a:r>
              <a:rPr lang="bg-BG" dirty="0" smtClean="0"/>
              <a:t>От тях 7 милиона т.нар “</a:t>
            </a:r>
            <a:r>
              <a:rPr lang="bg-BG" dirty="0" err="1" smtClean="0"/>
              <a:t>колбички</a:t>
            </a:r>
            <a:r>
              <a:rPr lang="bg-BG" dirty="0" smtClean="0"/>
              <a:t>”</a:t>
            </a:r>
          </a:p>
          <a:p>
            <a:pPr lvl="1"/>
            <a:r>
              <a:rPr lang="bg-BG" dirty="0" smtClean="0"/>
              <a:t>Цветът се усеща от “</a:t>
            </a:r>
            <a:r>
              <a:rPr lang="bg-BG" dirty="0" err="1" smtClean="0"/>
              <a:t>колбичките</a:t>
            </a:r>
            <a:r>
              <a:rPr lang="bg-BG" dirty="0" smtClean="0"/>
              <a:t>”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Различна чувствителност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Три вида “</a:t>
            </a:r>
            <a:r>
              <a:rPr lang="bg-BG" dirty="0" err="1" smtClean="0"/>
              <a:t>колбички</a:t>
            </a:r>
            <a:r>
              <a:rPr lang="bg-BG" dirty="0" smtClean="0"/>
              <a:t>”</a:t>
            </a:r>
          </a:p>
          <a:p>
            <a:pPr lvl="1"/>
            <a:r>
              <a:rPr lang="bg-BG" dirty="0" err="1" smtClean="0"/>
              <a:t>Еритролаби</a:t>
            </a:r>
            <a:r>
              <a:rPr lang="bg-BG" dirty="0" smtClean="0"/>
              <a:t> (червен цвят, </a:t>
            </a:r>
            <a:r>
              <a:rPr lang="bg-BG" dirty="0" err="1" smtClean="0"/>
              <a:t>макс</a:t>
            </a:r>
            <a:r>
              <a:rPr lang="bg-BG" dirty="0" smtClean="0"/>
              <a:t> 570 </a:t>
            </a:r>
            <a:r>
              <a:rPr lang="bg-BG" dirty="0" err="1" smtClean="0"/>
              <a:t>нм</a:t>
            </a:r>
            <a:r>
              <a:rPr lang="bg-BG" dirty="0" smtClean="0"/>
              <a:t>)</a:t>
            </a:r>
          </a:p>
          <a:p>
            <a:pPr lvl="1"/>
            <a:r>
              <a:rPr lang="bg-BG" dirty="0" err="1" smtClean="0"/>
              <a:t>Хлоролаби</a:t>
            </a:r>
            <a:r>
              <a:rPr lang="bg-BG" dirty="0" smtClean="0"/>
              <a:t> (зелен цвят, </a:t>
            </a:r>
            <a:r>
              <a:rPr lang="bg-BG" dirty="0" err="1" smtClean="0"/>
              <a:t>макс</a:t>
            </a:r>
            <a:r>
              <a:rPr lang="bg-BG" dirty="0" smtClean="0"/>
              <a:t> 535 </a:t>
            </a:r>
            <a:r>
              <a:rPr lang="bg-BG" dirty="0" err="1" smtClean="0"/>
              <a:t>нм</a:t>
            </a:r>
            <a:r>
              <a:rPr lang="bg-BG" dirty="0" smtClean="0"/>
              <a:t>)</a:t>
            </a:r>
          </a:p>
          <a:p>
            <a:pPr lvl="1"/>
            <a:r>
              <a:rPr lang="bg-BG" dirty="0" err="1" smtClean="0"/>
              <a:t>Цианолаби</a:t>
            </a:r>
            <a:r>
              <a:rPr lang="bg-BG" dirty="0" smtClean="0"/>
              <a:t> (син цвят, </a:t>
            </a:r>
            <a:r>
              <a:rPr lang="bg-BG" dirty="0" err="1" smtClean="0"/>
              <a:t>макс</a:t>
            </a:r>
            <a:r>
              <a:rPr lang="bg-BG" dirty="0" smtClean="0"/>
              <a:t> 445 </a:t>
            </a:r>
            <a:r>
              <a:rPr lang="bg-BG" dirty="0" err="1" smtClean="0"/>
              <a:t>нм</a:t>
            </a:r>
            <a:r>
              <a:rPr lang="bg-BG" dirty="0" smtClean="0"/>
              <a:t>)</a:t>
            </a:r>
          </a:p>
          <a:p>
            <a:pPr lvl="1"/>
            <a:endParaRPr lang="bg-BG" sz="1000" dirty="0" smtClean="0"/>
          </a:p>
          <a:p>
            <a:r>
              <a:rPr lang="bg-BG" dirty="0" smtClean="0"/>
              <a:t>До мозъка достигат</a:t>
            </a:r>
          </a:p>
          <a:p>
            <a:pPr lvl="1"/>
            <a:r>
              <a:rPr lang="bg-BG" dirty="0" smtClean="0"/>
              <a:t>Единствено данни за активността на трите вида “</a:t>
            </a:r>
            <a:r>
              <a:rPr lang="bg-BG" dirty="0" err="1" smtClean="0"/>
              <a:t>колбички</a:t>
            </a:r>
            <a:r>
              <a:rPr lang="bg-BG" dirty="0" smtClean="0"/>
              <a:t>”</a:t>
            </a:r>
          </a:p>
          <a:p>
            <a:pPr lvl="1"/>
            <a:r>
              <a:rPr lang="bg-BG" dirty="0" smtClean="0"/>
              <a:t>Няма пряк усет за оранжев цвят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Хроматизъм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bg-BG" dirty="0" smtClean="0"/>
              <a:t>Възможност за усещане на цвета чрез различни цветови канали</a:t>
            </a:r>
          </a:p>
          <a:p>
            <a:pPr lvl="1"/>
            <a:r>
              <a:rPr lang="bg-BG" dirty="0" err="1" smtClean="0"/>
              <a:t>Монохромати</a:t>
            </a:r>
            <a:r>
              <a:rPr lang="en-US" dirty="0" smtClean="0"/>
              <a:t> – </a:t>
            </a:r>
            <a:r>
              <a:rPr lang="bg-BG" dirty="0" smtClean="0"/>
              <a:t>без усет за цвят</a:t>
            </a:r>
          </a:p>
          <a:p>
            <a:pPr lvl="1"/>
            <a:r>
              <a:rPr lang="bg-BG" dirty="0" err="1" smtClean="0"/>
              <a:t>Бихромати</a:t>
            </a:r>
            <a:r>
              <a:rPr lang="bg-BG" dirty="0" smtClean="0"/>
              <a:t> – два основни цвята</a:t>
            </a:r>
          </a:p>
          <a:p>
            <a:pPr lvl="1"/>
            <a:r>
              <a:rPr lang="bg-BG" dirty="0" err="1" smtClean="0"/>
              <a:t>Трихромати</a:t>
            </a:r>
            <a:r>
              <a:rPr lang="bg-BG" dirty="0" smtClean="0"/>
              <a:t> – три основни цвята</a:t>
            </a:r>
          </a:p>
          <a:p>
            <a:pPr lvl="1"/>
            <a:r>
              <a:rPr lang="bg-BG" dirty="0" err="1" smtClean="0"/>
              <a:t>Тетрахромати</a:t>
            </a:r>
            <a:r>
              <a:rPr lang="bg-BG" dirty="0" smtClean="0"/>
              <a:t> – четири цвята</a:t>
            </a:r>
          </a:p>
          <a:p>
            <a:pPr lvl="1"/>
            <a:r>
              <a:rPr lang="bg-BG" dirty="0" err="1" smtClean="0"/>
              <a:t>Пентахромати</a:t>
            </a:r>
            <a:r>
              <a:rPr lang="bg-BG" dirty="0" smtClean="0"/>
              <a:t> – пет цвята</a:t>
            </a:r>
            <a:br>
              <a:rPr lang="bg-BG" dirty="0" smtClean="0"/>
            </a:br>
            <a:r>
              <a:rPr lang="bg-BG" sz="2400" dirty="0" smtClean="0"/>
              <a:t>(гълъби, пеперуди)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ctr">
          <a:defRPr sz="1400"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1389</Words>
  <Application>Microsoft Office PowerPoint</Application>
  <PresentationFormat>On-screen Show (4:3)</PresentationFormat>
  <Paragraphs>375</Paragraphs>
  <Slides>63</Slides>
  <Notes>58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66" baseType="lpstr">
      <vt:lpstr>Office Theme</vt:lpstr>
      <vt:lpstr>Image</vt:lpstr>
      <vt:lpstr>Уравнение</vt:lpstr>
      <vt:lpstr>PowerPoint Presentation</vt:lpstr>
      <vt:lpstr>Съдържание</vt:lpstr>
      <vt:lpstr>Какво е цветът</vt:lpstr>
      <vt:lpstr>Физическа основа</vt:lpstr>
      <vt:lpstr>PowerPoint Presentation</vt:lpstr>
      <vt:lpstr>Биологична основа</vt:lpstr>
      <vt:lpstr>Още биология</vt:lpstr>
      <vt:lpstr>Различна чувствителност</vt:lpstr>
      <vt:lpstr>Хроматизъм</vt:lpstr>
      <vt:lpstr>Рекордьор</vt:lpstr>
      <vt:lpstr>PowerPoint Presentation</vt:lpstr>
      <vt:lpstr>Хората</vt:lpstr>
      <vt:lpstr>Психологична основа</vt:lpstr>
      <vt:lpstr>Влияние на околна среда</vt:lpstr>
      <vt:lpstr>Светлосиньо и червено</vt:lpstr>
      <vt:lpstr>А това е сиво</vt:lpstr>
      <vt:lpstr>PowerPoint Presentation</vt:lpstr>
      <vt:lpstr>Още един трик</vt:lpstr>
      <vt:lpstr>Какво виждаме в цвета?</vt:lpstr>
      <vt:lpstr>Какво виждаме в цвета?</vt:lpstr>
      <vt:lpstr>Какво виждаме в цвета?</vt:lpstr>
      <vt:lpstr>Какво виждаме в цвета?</vt:lpstr>
      <vt:lpstr>Цветови пространства</vt:lpstr>
      <vt:lpstr>Основен проблем</vt:lpstr>
      <vt:lpstr>Решение на проблема</vt:lpstr>
      <vt:lpstr>Проблем на решението</vt:lpstr>
      <vt:lpstr>Най-масови модели</vt:lpstr>
      <vt:lpstr>Grayscale</vt:lpstr>
      <vt:lpstr>Grayscale модел</vt:lpstr>
      <vt:lpstr>RGB</vt:lpstr>
      <vt:lpstr>RGB модел</vt:lpstr>
      <vt:lpstr>Употреба</vt:lpstr>
      <vt:lpstr>RGB като адитивен модел</vt:lpstr>
      <vt:lpstr>RGB пространство</vt:lpstr>
      <vt:lpstr>Още за RGB</vt:lpstr>
      <vt:lpstr>CMYK</vt:lpstr>
      <vt:lpstr>CMYK модел</vt:lpstr>
      <vt:lpstr>Употреба</vt:lpstr>
      <vt:lpstr>CMYK - субтрактивен модел</vt:lpstr>
      <vt:lpstr>CMYK и печатане</vt:lpstr>
      <vt:lpstr>CMYK и RGB</vt:lpstr>
      <vt:lpstr>   Още за проблема</vt:lpstr>
      <vt:lpstr>PowerPoint Presentation</vt:lpstr>
      <vt:lpstr>Други цветови пространства</vt:lpstr>
      <vt:lpstr>И още други пространства</vt:lpstr>
      <vt:lpstr>PowerPoint Presentation</vt:lpstr>
      <vt:lpstr>PowerPoint Presentation</vt:lpstr>
      <vt:lpstr>Конвертиране на цветове</vt:lpstr>
      <vt:lpstr>RGB →Grayscale</vt:lpstr>
      <vt:lpstr>PowerPoint Presentation</vt:lpstr>
      <vt:lpstr>RGB ↔ CMYK</vt:lpstr>
      <vt:lpstr>RGB ↔ YIQ</vt:lpstr>
      <vt:lpstr>RGB ↔ HSV</vt:lpstr>
      <vt:lpstr>Избор на цветове</vt:lpstr>
      <vt:lpstr>Избор на цветове</vt:lpstr>
      <vt:lpstr>Цветно колело</vt:lpstr>
      <vt:lpstr>Два варианта</vt:lpstr>
      <vt:lpstr>Идеи за избор на цветове</vt:lpstr>
      <vt:lpstr>PowerPoint Presentation</vt:lpstr>
      <vt:lpstr>Пример</vt:lpstr>
      <vt:lpstr>Въпроси?</vt:lpstr>
      <vt:lpstr>Повече информация</vt:lpstr>
      <vt:lpstr>Край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2012-08-09T11:37:15Z</dcterms:created>
  <dcterms:modified xsi:type="dcterms:W3CDTF">2017-10-20T07:58:03Z</dcterms:modified>
</cp:coreProperties>
</file>